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6" r:id="rId9"/>
    <p:sldId id="267" r:id="rId10"/>
    <p:sldId id="268" r:id="rId11"/>
    <p:sldId id="269" r:id="rId12"/>
    <p:sldId id="273" r:id="rId13"/>
    <p:sldId id="274" r:id="rId14"/>
    <p:sldId id="276" r:id="rId15"/>
    <p:sldId id="277" r:id="rId16"/>
    <p:sldId id="275" r:id="rId17"/>
    <p:sldId id="278" r:id="rId18"/>
    <p:sldId id="283" r:id="rId19"/>
    <p:sldId id="28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72BD443-0903-4CBE-A93D-DA44D26656E0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6"/>
            <p14:sldId id="267"/>
            <p14:sldId id="268"/>
            <p14:sldId id="269"/>
            <p14:sldId id="273"/>
            <p14:sldId id="274"/>
            <p14:sldId id="276"/>
            <p14:sldId id="277"/>
            <p14:sldId id="275"/>
            <p14:sldId id="278"/>
            <p14:sldId id="283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4A1D4A-A3C2-4E07-8F33-940CC8F1BF97}" v="327" dt="2025-04-26T01:16:46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0" autoAdjust="0"/>
    <p:restoredTop sz="94660"/>
  </p:normalViewPr>
  <p:slideViewPr>
    <p:cSldViewPr snapToGrid="0">
      <p:cViewPr>
        <p:scale>
          <a:sx n="125" d="100"/>
          <a:sy n="125" d="100"/>
        </p:scale>
        <p:origin x="10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99249-625F-D072-9BD2-94987963B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CF1713-8BD1-6210-9B3A-624DF43CD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B450A-8681-0D94-9923-6B5653AA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14170-6B5B-33CC-F562-C4DB690F6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37045-812D-C451-663B-09B41DFB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42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EA085-36E5-1EBF-A95E-DAA93DD2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F9544F-B289-28E0-70ED-53F05439F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F3D647-0A0B-811E-EA27-E119827BA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B87065-5A57-55F3-972E-D9B2214B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0CAA9-C3C7-3592-2794-79221A92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2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A1F8E-3FE7-6B2F-EAEE-16D9442C1C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D7F093-0DB6-C187-79F4-42AE8E2B9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8F5C6-D969-F446-96B0-FB9725FA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D76C2-50C3-AB7F-1FDB-B356EABF5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34DFC-902A-966F-7ED0-8715187F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5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21DE9-9095-2AD9-D280-C81BFBBA5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70528-637B-1093-E6C5-7DD2934CA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90559-4190-5E9C-8CF9-4F1063A9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33255-CDA3-B662-44A3-3141EBAB6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542CF-23CB-3D5C-6124-63C73B0E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7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58452-DA20-A631-7961-16725D7F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0ABC31-9261-5017-A730-449B78707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C5EBD-DFD0-93E4-F799-40A3A7D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6902D-1CD0-C5B1-646F-041C0C1C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727D0-0CBB-81FD-9A69-5C9F8278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1299A-3EC8-E923-38C1-F03438C0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C4B28-6658-E005-FABC-2B5E9B8CA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261079-AD16-311F-1CBC-71B011C12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5BBBD9-1B58-F9D2-EB7D-9FC886E0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07BBF-7C40-BB22-3604-5A146794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5CF258-9143-2D60-A836-0A3989E1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34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8DA6F-787B-0A67-C0DF-8E9A9E16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1854CA-7090-436E-5847-40BD12AD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264ED-7FF1-FCC0-6890-80EB6FDC6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54631F-57DF-CE72-17D3-B7683AC05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631D3F-1672-78C6-10A0-65E4CB89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6F16F0-8BD5-46A5-5E8C-4513A6D9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6240ED-24A6-6F52-AFD2-8F7B2ECC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4E9FED-553F-42FD-4129-CB371F56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4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116A2A-7000-6C87-909A-03483455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BFED7-B9E8-C276-80D6-D7B6ACD9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16BCCE-00B0-BB14-A73B-717D2D23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0BEDB-20E3-9780-474A-1A6441C1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3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0155BD-7668-8E97-DBB8-7D1F8C89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D6DA2E-650D-7995-5D23-A91B5C77E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0BD014-E7C6-06C6-AD8B-53461BE34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15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6B7F-ABBD-45F3-A7AD-1FDF6DA3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71C660-6EAC-AAB9-770B-17A04718D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E6FCD-CA14-3944-7ABC-7090A3A08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FF62C8-B2A0-E293-E501-1049B2F8B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4796C-8307-1F19-DFF5-39F0522D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FC63D5-7FFD-D97C-7DE4-198275B2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08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4978C-CB65-32CB-1620-88B9AA57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FFFB99-901E-A339-7095-7CA6C2B02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B2467-1E51-A689-9025-1191E2A8D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AB095-29C0-D5B8-0524-96E10C713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EB714-365A-342E-A627-EDC64A57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4467A1-87AE-FBDE-0572-522E2C22E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48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4A2AFE-99A0-5D45-9020-8691BFF8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F5888-8442-026D-F9B4-714F28C16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32615-EA34-11AA-2AE5-308CE40DC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21DE-B3BD-4BC3-B1F8-0D2D5D61D3E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815E-24C7-E502-E0E8-E3FEBF00F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67B0D-2D76-2611-8BC9-737B70FF2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FCC0-1C66-40F0-8FBB-3EA580D26E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2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6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94A33A-867A-1B7D-B09E-63FF1681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596" y="478839"/>
            <a:ext cx="10193257" cy="3555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E8521-B712-3223-40F9-25D8851D99DB}"/>
              </a:ext>
            </a:extLst>
          </p:cNvPr>
          <p:cNvSpPr txBox="1"/>
          <p:nvPr/>
        </p:nvSpPr>
        <p:spPr>
          <a:xfrm>
            <a:off x="8173263" y="3272226"/>
            <a:ext cx="281155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VAE</a:t>
            </a:r>
            <a:r>
              <a:rPr lang="ko-KR" altLang="en-US" sz="1100" b="1" dirty="0"/>
              <a:t>를 넘어서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생성모델의 새로운 진화</a:t>
            </a:r>
            <a:endParaRPr lang="en-US" altLang="ko-KR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99AB5-E63C-6EB9-D8C2-D3003F9D2828}"/>
              </a:ext>
            </a:extLst>
          </p:cNvPr>
          <p:cNvSpPr txBox="1"/>
          <p:nvPr/>
        </p:nvSpPr>
        <p:spPr>
          <a:xfrm>
            <a:off x="694209" y="4065107"/>
            <a:ext cx="5976103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- VAE</a:t>
            </a:r>
            <a:r>
              <a:rPr lang="ko-KR" altLang="en-US" sz="1100" b="1" dirty="0"/>
              <a:t>는 훌륭한 생성 모델이지만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여기서 멈출 수 없습니다</a:t>
            </a:r>
            <a:r>
              <a:rPr lang="en-US" altLang="ko-KR" sz="1100" b="1" dirty="0"/>
              <a:t>.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- </a:t>
            </a:r>
            <a:r>
              <a:rPr lang="ko-KR" altLang="en-US" sz="1100" b="1" dirty="0"/>
              <a:t>확산 모델은 더욱 정교하고 현실적인 생성 능력을 보여줍니다</a:t>
            </a:r>
            <a:r>
              <a:rPr lang="en-US" altLang="ko-KR" sz="1100" b="1" dirty="0"/>
              <a:t>.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- </a:t>
            </a:r>
            <a:r>
              <a:rPr lang="ko-KR" altLang="en-US" sz="1100" b="1" dirty="0"/>
              <a:t>이번 장에서는 확산 모델의 핵심 개념과 흐름을 차근차근 알아봅니다</a:t>
            </a:r>
            <a:endParaRPr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E96EA-D6A8-2F06-874E-A8F16EF1BED2}"/>
              </a:ext>
            </a:extLst>
          </p:cNvPr>
          <p:cNvSpPr txBox="1"/>
          <p:nvPr/>
        </p:nvSpPr>
        <p:spPr>
          <a:xfrm>
            <a:off x="744703" y="5285504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수식보단 흐름 파악 → 이후에 천천히 세부로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A4608D-89DD-2653-CAEE-02F0F2E8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1" y="288613"/>
            <a:ext cx="6094491" cy="176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10AF6-AAC5-7B1D-579F-293B7DDF8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B5495-9C7F-A190-E81E-09593A20FCFF}"/>
                  </a:ext>
                </a:extLst>
              </p:cNvPr>
              <p:cNvSpPr txBox="1"/>
              <p:nvPr/>
            </p:nvSpPr>
            <p:spPr>
              <a:xfrm>
                <a:off x="342901" y="52106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6. </a:t>
                </a:r>
                <a:r>
                  <a:rPr lang="ko-KR" altLang="en-US" dirty="0"/>
                  <a:t>목적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최종 정리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EB5495-9C7F-A190-E81E-09593A20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1" y="521069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l="-80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923F29-0201-F84D-F6E7-A2C32908477A}"/>
                  </a:ext>
                </a:extLst>
              </p:cNvPr>
              <p:cNvSpPr txBox="1"/>
              <p:nvPr/>
            </p:nvSpPr>
            <p:spPr>
              <a:xfrm>
                <a:off x="495411" y="1176133"/>
                <a:ext cx="5165049" cy="31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이제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/>
                  <a:t>는 다음과 같은 </a:t>
                </a:r>
                <a:r>
                  <a:rPr lang="ko-KR" altLang="en-US" sz="1100" dirty="0" err="1"/>
                  <a:t>가우시안</a:t>
                </a:r>
                <a:r>
                  <a:rPr lang="ko-KR" altLang="en-US" sz="1100" dirty="0"/>
                  <a:t> 형태로 전개할 수 있습니다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923F29-0201-F84D-F6E7-A2C329084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1" y="1176133"/>
                <a:ext cx="5165049" cy="313547"/>
              </a:xfrm>
              <a:prstGeom prst="rect">
                <a:avLst/>
              </a:prstGeom>
              <a:blipFill>
                <a:blip r:embed="rId3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41F8A400-EF6C-A162-32BF-20EC0391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727" y="1579835"/>
            <a:ext cx="2846689" cy="6912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5BE0B-ABA4-50E1-9766-0C2A757C81EC}"/>
              </a:ext>
            </a:extLst>
          </p:cNvPr>
          <p:cNvSpPr txBox="1"/>
          <p:nvPr/>
        </p:nvSpPr>
        <p:spPr>
          <a:xfrm>
            <a:off x="495411" y="2427990"/>
            <a:ext cx="516504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식을 전개하면 </a:t>
            </a:r>
            <a:r>
              <a:rPr lang="en-US" altLang="ko-KR" sz="1100" dirty="0"/>
              <a:t>(</a:t>
            </a:r>
            <a:r>
              <a:rPr lang="ko-KR" altLang="en-US" sz="1100" dirty="0"/>
              <a:t>정규분포 </a:t>
            </a:r>
            <a:r>
              <a:rPr lang="en-US" altLang="ko-KR" sz="1100" dirty="0"/>
              <a:t>log-density </a:t>
            </a:r>
            <a:r>
              <a:rPr lang="ko-KR" altLang="en-US" sz="1100" dirty="0"/>
              <a:t>사용</a:t>
            </a:r>
            <a:r>
              <a:rPr lang="en-US" altLang="ko-KR" sz="1100" dirty="0"/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FC60E-44B8-CB2F-C07C-3B1A6C83F1F6}"/>
              </a:ext>
            </a:extLst>
          </p:cNvPr>
          <p:cNvSpPr txBox="1"/>
          <p:nvPr/>
        </p:nvSpPr>
        <p:spPr>
          <a:xfrm>
            <a:off x="495411" y="3813597"/>
            <a:ext cx="5165049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/>
              <a:t>상수항</a:t>
            </a:r>
            <a:r>
              <a:rPr lang="ko-KR" altLang="en-US" sz="1100" dirty="0"/>
              <a:t> </a:t>
            </a:r>
            <a:r>
              <a:rPr lang="en-US" altLang="ko-KR" sz="1100" dirty="0"/>
              <a:t>C</a:t>
            </a:r>
            <a:r>
              <a:rPr lang="ko-KR" altLang="en-US" sz="1100" dirty="0"/>
              <a:t>는 최적화 과정에서 무시 가능합니다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최종적으로 간략히 표현하면</a:t>
            </a:r>
            <a:r>
              <a:rPr lang="en-US" altLang="ko-KR" sz="1100" dirty="0"/>
              <a:t>: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CC761F6-7F41-DF82-89D3-33D12B88D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727" y="2898431"/>
            <a:ext cx="2988207" cy="71303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973FB3-09B5-4C2D-07FD-2881412F5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12" y="4526218"/>
            <a:ext cx="2846689" cy="789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B1044E-AB85-ED52-FC9F-902EFDFD1E42}"/>
                  </a:ext>
                </a:extLst>
              </p:cNvPr>
              <p:cNvSpPr txBox="1"/>
              <p:nvPr/>
            </p:nvSpPr>
            <p:spPr>
              <a:xfrm>
                <a:off x="495410" y="5343351"/>
                <a:ext cx="5165049" cy="82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 식이 바로 확산 모델에서 실제로 최적화해야 하는 손실함수</a:t>
                </a:r>
                <a:r>
                  <a:rPr lang="en-US" altLang="ko-KR" sz="1100" dirty="0"/>
                  <a:t>(loss function)</a:t>
                </a:r>
                <a:r>
                  <a:rPr lang="ko-KR" altLang="en-US" sz="1100" dirty="0"/>
                  <a:t>의 형태이며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신경망이 각 노이즈 단계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100" dirty="0"/>
                  <a:t>에서 원본 데이터 방향으로 한 단계 거꾸로 되돌아가는 과정을 학습하는 것과 동일합니다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B1044E-AB85-ED52-FC9F-902EFDFD1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0" y="5343351"/>
                <a:ext cx="5165049" cy="821379"/>
              </a:xfrm>
              <a:prstGeom prst="rect">
                <a:avLst/>
              </a:prstGeom>
              <a:blipFill>
                <a:blip r:embed="rId7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B4175DA7-21F1-F0D0-FEE7-83DE86B96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660" y="2907640"/>
            <a:ext cx="3483211" cy="1559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E5C7443-C60E-3C18-F06C-7A41DBCAB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1334" y="477516"/>
            <a:ext cx="3625626" cy="26498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29FD8AC-9F67-4ACB-3753-AD57CE3B283A}"/>
              </a:ext>
            </a:extLst>
          </p:cNvPr>
          <p:cNvSpPr txBox="1"/>
          <p:nvPr/>
        </p:nvSpPr>
        <p:spPr>
          <a:xfrm>
            <a:off x="5998933" y="5089436"/>
            <a:ext cx="5892602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ELBO</a:t>
            </a:r>
            <a:r>
              <a:rPr lang="ko-KR" altLang="en-US" sz="1100" dirty="0"/>
              <a:t>는 잠재변수를 포함한 로그 가능도의 </a:t>
            </a:r>
            <a:r>
              <a:rPr lang="ko-KR" altLang="en-US" sz="1100" dirty="0" err="1"/>
              <a:t>하한식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확산 모델은 </a:t>
            </a:r>
            <a:r>
              <a:rPr lang="en-US" altLang="ko-KR" sz="1100" dirty="0"/>
              <a:t>ELBO</a:t>
            </a:r>
            <a:r>
              <a:rPr lang="ko-KR" altLang="en-US" sz="1100" dirty="0"/>
              <a:t>를 통해 로그 가능도를 간접적으로 최대화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확산 과정</a:t>
            </a:r>
            <a:r>
              <a:rPr lang="ko-KR" altLang="en-US" sz="1100" dirty="0"/>
              <a:t>을 통해 데이터를 점차 노이즈로 변환 후</a:t>
            </a:r>
            <a:r>
              <a:rPr lang="en-US" altLang="ko-KR" sz="1100" dirty="0"/>
              <a:t>, </a:t>
            </a:r>
            <a:r>
              <a:rPr lang="ko-KR" altLang="en-US" sz="1100" dirty="0"/>
              <a:t>역방향으로 복원하는 확률을 최적화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최종 목표함수는 간단한 </a:t>
            </a:r>
            <a:r>
              <a:rPr lang="en-US" altLang="ko-KR" sz="1100" b="1" dirty="0"/>
              <a:t>L2 loss</a:t>
            </a:r>
            <a:r>
              <a:rPr lang="en-US" altLang="ko-KR" sz="1100" dirty="0"/>
              <a:t> </a:t>
            </a:r>
            <a:r>
              <a:rPr lang="ko-KR" altLang="en-US" sz="1100" dirty="0"/>
              <a:t>형태로 정리</a:t>
            </a:r>
            <a:endParaRPr lang="en-US" altLang="ko-KR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9987E-E720-9208-6C82-088348ADE524}"/>
              </a:ext>
            </a:extLst>
          </p:cNvPr>
          <p:cNvSpPr txBox="1"/>
          <p:nvPr/>
        </p:nvSpPr>
        <p:spPr>
          <a:xfrm>
            <a:off x="6042475" y="4686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정리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E02380-5A7E-66CE-E3A4-044C90B002BF}"/>
                  </a:ext>
                </a:extLst>
              </p:cNvPr>
              <p:cNvSpPr txBox="1"/>
              <p:nvPr/>
            </p:nvSpPr>
            <p:spPr>
              <a:xfrm>
                <a:off x="8587526" y="3165446"/>
                <a:ext cx="3193241" cy="107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100" b="1" i="1" dirty="0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altLang="ko-KR" sz="1100" b="1" dirty="0"/>
                  <a:t> </a:t>
                </a:r>
                <a:r>
                  <a:rPr lang="ko-KR" altLang="en-US" sz="1100" b="1" dirty="0"/>
                  <a:t>구하는 방법</a:t>
                </a:r>
                <a:endParaRPr lang="en-US" altLang="ko-KR" sz="1100" b="1" dirty="0"/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100" dirty="0"/>
                  <a:t>확산 과정을 통해 </a:t>
                </a:r>
                <a:r>
                  <a:rPr lang="en-US" altLang="ko-KR" sz="1100" dirty="0"/>
                  <a:t>T</a:t>
                </a:r>
                <a:r>
                  <a:rPr lang="ko-KR" altLang="en-US" sz="1100" dirty="0"/>
                  <a:t>개의 샘플을 얻는다</a:t>
                </a:r>
                <a:r>
                  <a:rPr lang="en-US" altLang="ko-KR" sz="1100" dirty="0"/>
                  <a:t>.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100" dirty="0"/>
                  <a:t>신경망을 </a:t>
                </a:r>
                <a:r>
                  <a:rPr lang="en-US" altLang="ko-KR" sz="1100" dirty="0"/>
                  <a:t>T</a:t>
                </a:r>
                <a:r>
                  <a:rPr lang="ko-KR" altLang="en-US" sz="1100" dirty="0"/>
                  <a:t>번 적용하여 노이즈를 제거한다</a:t>
                </a:r>
                <a:r>
                  <a:rPr lang="en-US" altLang="ko-KR" sz="1100" dirty="0"/>
                  <a:t>.</a:t>
                </a:r>
              </a:p>
              <a:p>
                <a:pPr marL="228600" indent="-228600">
                  <a:lnSpc>
                    <a:spcPct val="150000"/>
                  </a:lnSpc>
                  <a:buAutoNum type="arabicPeriod"/>
                </a:pPr>
                <a:r>
                  <a:rPr lang="ko-KR" altLang="en-US" sz="1100" dirty="0"/>
                  <a:t>각 시각의 </a:t>
                </a:r>
                <a:r>
                  <a:rPr lang="ko-KR" altLang="en-US" sz="1100" dirty="0" err="1"/>
                  <a:t>제곱오차을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구한다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E02380-5A7E-66CE-E3A4-044C90B0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526" y="3165446"/>
                <a:ext cx="3193241" cy="1075294"/>
              </a:xfrm>
              <a:prstGeom prst="rect">
                <a:avLst/>
              </a:prstGeom>
              <a:blipFill>
                <a:blip r:embed="rId10"/>
                <a:stretch>
                  <a:fillRect l="-191" b="-4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25FE71CB-A267-8837-B1A9-B0B387F4A9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8660" y="1466951"/>
            <a:ext cx="3412674" cy="138543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FB85268-03A5-77BE-B22C-2C110D4508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7526" y="4274796"/>
            <a:ext cx="3449664" cy="59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37F7D-AB5C-3708-0F7A-9C9AE3728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3672D3-62BA-0362-CD1C-D507CA3DF51E}"/>
              </a:ext>
            </a:extLst>
          </p:cNvPr>
          <p:cNvSpPr txBox="1"/>
          <p:nvPr/>
        </p:nvSpPr>
        <p:spPr>
          <a:xfrm>
            <a:off x="374841" y="395816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8.4 ELBO </a:t>
            </a:r>
            <a:r>
              <a:rPr lang="ko-KR" altLang="en-US" b="1" dirty="0"/>
              <a:t>계산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0750CA-9FEE-F7BF-9984-AA5214305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533" y="1083128"/>
            <a:ext cx="4537166" cy="27426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3476AE-A95C-34A5-48CD-F740CFF1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34" y="1126672"/>
            <a:ext cx="3862910" cy="1911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9AFB7-13BE-7A42-42E9-63B3CE1816AF}"/>
              </a:ext>
            </a:extLst>
          </p:cNvPr>
          <p:cNvSpPr txBox="1"/>
          <p:nvPr/>
        </p:nvSpPr>
        <p:spPr>
          <a:xfrm>
            <a:off x="674914" y="831084"/>
            <a:ext cx="106407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앞 절에서는 샘플 데이터 </a:t>
            </a:r>
            <a:r>
              <a:rPr lang="en-US" altLang="ko-KR" sz="1400" dirty="0"/>
              <a:t>T</a:t>
            </a:r>
            <a:r>
              <a:rPr lang="ko-KR" altLang="en-US" sz="1400" dirty="0"/>
              <a:t>개로 </a:t>
            </a:r>
            <a:r>
              <a:rPr lang="en-US" altLang="ko-KR" sz="1400" dirty="0"/>
              <a:t>ELBO</a:t>
            </a:r>
            <a:r>
              <a:rPr lang="ko-KR" altLang="en-US" sz="1400" dirty="0"/>
              <a:t>를 근사했습니다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다음 목표는 단 두 개의 샘플로 근사하는 </a:t>
            </a:r>
            <a:r>
              <a:rPr lang="ko-KR" altLang="en-US" sz="1400" dirty="0" err="1"/>
              <a:t>것입니다（그림</a:t>
            </a:r>
            <a:r>
              <a:rPr lang="ko-KR" altLang="en-US" sz="1400" dirty="0"/>
              <a:t> </a:t>
            </a:r>
            <a:r>
              <a:rPr lang="en-US" altLang="ko-KR" sz="1400" dirty="0"/>
              <a:t>8-8</a:t>
            </a:r>
            <a:r>
              <a:rPr lang="ko-KR" altLang="en-US" sz="1400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6A22C-EF5C-4FF2-86C0-4B7663CE818C}"/>
                  </a:ext>
                </a:extLst>
              </p:cNvPr>
              <p:cNvSpPr txBox="1"/>
              <p:nvPr/>
            </p:nvSpPr>
            <p:spPr>
              <a:xfrm>
                <a:off x="531001" y="3843276"/>
                <a:ext cx="5744806" cy="567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확산 모델은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에서 시작하여 점진적으로 노이즈를 추가하는 과정으로 정의됩니다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이 과정을 다음과 같은 조건부 확률로 표현할 수 있습니다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86A22C-EF5C-4FF2-86C0-4B7663CE8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1" y="3843276"/>
                <a:ext cx="5744806" cy="567463"/>
              </a:xfrm>
              <a:prstGeom prst="rect">
                <a:avLst/>
              </a:prstGeom>
              <a:blipFill>
                <a:blip r:embed="rId4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B194A71-BC8F-DE6F-AF27-43049E7001BB}"/>
              </a:ext>
            </a:extLst>
          </p:cNvPr>
          <p:cNvSpPr txBox="1"/>
          <p:nvPr/>
        </p:nvSpPr>
        <p:spPr>
          <a:xfrm>
            <a:off x="492901" y="33680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Forward </a:t>
            </a:r>
            <a:r>
              <a:rPr lang="ko-KR" altLang="en-US" dirty="0"/>
              <a:t>과정</a:t>
            </a:r>
            <a:r>
              <a:rPr lang="en-US" altLang="ko-KR" dirty="0"/>
              <a:t>(</a:t>
            </a:r>
            <a:r>
              <a:rPr lang="ko-KR" altLang="en-US" dirty="0"/>
              <a:t>확산 과정</a:t>
            </a:r>
            <a:r>
              <a:rPr lang="en-US" altLang="ko-KR" dirty="0"/>
              <a:t>)</a:t>
            </a:r>
            <a:r>
              <a:rPr lang="ko-KR" altLang="en-US" dirty="0"/>
              <a:t>의 핵심 개념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C2905-AE08-54DF-A1B3-4DBCB39E3CE8}"/>
                  </a:ext>
                </a:extLst>
              </p:cNvPr>
              <p:cNvSpPr txBox="1"/>
              <p:nvPr/>
            </p:nvSpPr>
            <p:spPr>
              <a:xfrm>
                <a:off x="531001" y="5606807"/>
                <a:ext cx="5744806" cy="567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100" dirty="0"/>
                  <a:t>는 매 시각 </a:t>
                </a:r>
                <a14:m>
                  <m:oMath xmlns:m="http://schemas.openxmlformats.org/officeDocument/2006/math"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100" dirty="0"/>
                  <a:t>마다 사전에 설정된 </a:t>
                </a:r>
                <a:r>
                  <a:rPr lang="ko-KR" altLang="en-US" sz="1100" dirty="0" err="1"/>
                  <a:t>하이퍼파라미터이며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데이터에 노이즈를 점진적으로 추가하는 정도를 결정합니다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C2905-AE08-54DF-A1B3-4DBCB39E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01" y="5606807"/>
                <a:ext cx="5744806" cy="567463"/>
              </a:xfrm>
              <a:prstGeom prst="rect">
                <a:avLst/>
              </a:prstGeom>
              <a:blipFill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1CDD2B9-A3DE-AF51-6437-51D218D35BB0}"/>
              </a:ext>
            </a:extLst>
          </p:cNvPr>
          <p:cNvSpPr txBox="1"/>
          <p:nvPr/>
        </p:nvSpPr>
        <p:spPr>
          <a:xfrm>
            <a:off x="531001" y="4591978"/>
            <a:ext cx="446457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Forward </a:t>
            </a:r>
            <a:r>
              <a:rPr lang="ko-KR" altLang="en-US" sz="1100" b="1" dirty="0"/>
              <a:t>과정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노이즈 추가</a:t>
            </a:r>
            <a:r>
              <a:rPr lang="en-US" altLang="ko-KR" sz="1100" b="1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955B8AD-E261-EE84-48A6-07DF0EB65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072" y="4991716"/>
            <a:ext cx="3227699" cy="446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4411649-61A4-1D5F-AF64-659634E50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547" y="4991716"/>
            <a:ext cx="3091624" cy="4463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14D54-0228-31F4-4903-48A81604DFB0}"/>
                  </a:ext>
                </a:extLst>
              </p:cNvPr>
              <p:cNvSpPr txBox="1"/>
              <p:nvPr/>
            </p:nvSpPr>
            <p:spPr>
              <a:xfrm>
                <a:off x="6672943" y="3843325"/>
                <a:ext cx="4988056" cy="567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이 과정을 반복적으로 적용하면 원본 데이터에서 직접 </a:t>
                </a:r>
                <a14:m>
                  <m:oMath xmlns:m="http://schemas.openxmlformats.org/officeDocument/2006/math">
                    <m:r>
                      <a:rPr kumimoji="0" lang="en-US" altLang="ko-KR" sz="1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</m:oMath>
                </a14:m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단계의 노이즈 추가 후의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1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altLang="ko-KR" sz="11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를 다음과 같은 단 하나의 정규분포로 표현할 수 있습니다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.</a:t>
                </a: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214D54-0228-31F4-4903-48A81604D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43" y="3843325"/>
                <a:ext cx="4988056" cy="567463"/>
              </a:xfrm>
              <a:prstGeom prst="rect">
                <a:avLst/>
              </a:prstGeom>
              <a:blipFill>
                <a:blip r:embed="rId8"/>
                <a:stretch>
                  <a:fillRect b="-5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61C626D-324D-0206-0349-DCBC1684BCF6}"/>
              </a:ext>
            </a:extLst>
          </p:cNvPr>
          <p:cNvSpPr txBox="1"/>
          <p:nvPr/>
        </p:nvSpPr>
        <p:spPr>
          <a:xfrm>
            <a:off x="6672943" y="4591978"/>
            <a:ext cx="446457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Forward </a:t>
            </a:r>
            <a:r>
              <a:rPr lang="ko-KR" altLang="en-US" sz="1100" b="1" dirty="0"/>
              <a:t>누적 노이즈 분포</a:t>
            </a:r>
            <a:endParaRPr lang="en-US" altLang="ko-KR" sz="11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37ED3A-5942-9E84-01D1-31DA61D96A35}"/>
                  </a:ext>
                </a:extLst>
              </p:cNvPr>
              <p:cNvSpPr txBox="1"/>
              <p:nvPr/>
            </p:nvSpPr>
            <p:spPr>
              <a:xfrm>
                <a:off x="6672943" y="5644067"/>
                <a:ext cx="49880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/>
                  <a:t>이때</a:t>
                </a:r>
                <a:r>
                  <a:rPr lang="en-US" altLang="ko-KR" sz="1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= 1 − </m:t>
                    </m:r>
                    <m:sSub>
                      <m:sSubPr>
                        <m:ctrlP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100" dirty="0"/>
                  <a:t>이고</a:t>
                </a:r>
                <a:r>
                  <a:rPr lang="en-US" altLang="ko-KR" sz="11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1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dirty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로 정의합니다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37ED3A-5942-9E84-01D1-31DA61D9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43" y="5644067"/>
                <a:ext cx="4988056" cy="261610"/>
              </a:xfrm>
              <a:prstGeom prst="rect">
                <a:avLst/>
              </a:prstGeom>
              <a:blipFill>
                <a:blip r:embed="rId9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19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A87992-8F65-A102-1650-F7818173E7F9}"/>
              </a:ext>
            </a:extLst>
          </p:cNvPr>
          <p:cNvSpPr txBox="1"/>
          <p:nvPr/>
        </p:nvSpPr>
        <p:spPr>
          <a:xfrm>
            <a:off x="620486" y="561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ELBO </a:t>
            </a:r>
            <a:r>
              <a:rPr lang="ko-KR" altLang="en-US" dirty="0"/>
              <a:t>목적 함수의 근사값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94BEB1-ABCA-6EFB-664B-4477549CC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58" y="1635306"/>
            <a:ext cx="3293015" cy="7892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B04CCC-F471-7D31-1F95-613370ADB38B}"/>
              </a:ext>
            </a:extLst>
          </p:cNvPr>
          <p:cNvSpPr txBox="1"/>
          <p:nvPr/>
        </p:nvSpPr>
        <p:spPr>
          <a:xfrm>
            <a:off x="749338" y="1249312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ELBO</a:t>
            </a:r>
            <a:r>
              <a:rPr lang="ko-KR" altLang="en-US" sz="1100" dirty="0"/>
              <a:t>의 목적 함수는 앞서 설명한 바와 같이 다음과 같습니다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C2007-F2E5-505D-A1B7-05A6E221BAFA}"/>
              </a:ext>
            </a:extLst>
          </p:cNvPr>
          <p:cNvSpPr txBox="1"/>
          <p:nvPr/>
        </p:nvSpPr>
        <p:spPr>
          <a:xfrm>
            <a:off x="749338" y="2599695"/>
            <a:ext cx="4988056" cy="82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식을 몬테카를로 방법을 통해 </a:t>
            </a:r>
            <a:r>
              <a:rPr lang="ko-KR" altLang="en-US" sz="1100" dirty="0" err="1"/>
              <a:t>근사하려면</a:t>
            </a:r>
            <a:r>
              <a:rPr lang="ko-KR" altLang="en-US" sz="1100" dirty="0"/>
              <a:t> 모든 𝑡</a:t>
            </a:r>
            <a:r>
              <a:rPr lang="ko-KR" altLang="en-US" sz="1100" dirty="0" err="1"/>
              <a:t>에</a:t>
            </a:r>
            <a:r>
              <a:rPr lang="ko-KR" altLang="en-US" sz="1100" dirty="0"/>
              <a:t> 대해 값을 계산해야 합니다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계산량이</a:t>
            </a:r>
            <a:r>
              <a:rPr lang="ko-KR" altLang="en-US" sz="1100" dirty="0"/>
              <a:t> 많기 때문에 균등분포</a:t>
            </a:r>
            <a:r>
              <a:rPr lang="en-US" altLang="ko-KR" sz="1100" dirty="0"/>
              <a:t>(uniform distribution)</a:t>
            </a:r>
            <a:r>
              <a:rPr lang="ko-KR" altLang="en-US" sz="1100" dirty="0"/>
              <a:t>를 사용하여 임의의 시각 𝑡를 한 번만 </a:t>
            </a:r>
            <a:r>
              <a:rPr lang="ko-KR" altLang="en-US" sz="1100" dirty="0" err="1"/>
              <a:t>샘플링하여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계산량을</a:t>
            </a:r>
            <a:r>
              <a:rPr lang="ko-KR" altLang="en-US" sz="1100" dirty="0"/>
              <a:t> 줄일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4CE7C-0BDC-404B-1AF0-FB8F6063B9DF}"/>
              </a:ext>
            </a:extLst>
          </p:cNvPr>
          <p:cNvSpPr txBox="1"/>
          <p:nvPr/>
        </p:nvSpPr>
        <p:spPr>
          <a:xfrm>
            <a:off x="749338" y="3591514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아래와 같은 근사를 사용합니다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78AB90-69DB-7F35-3359-EC5D309D5C2E}"/>
              </a:ext>
            </a:extLst>
          </p:cNvPr>
          <p:cNvSpPr txBox="1"/>
          <p:nvPr/>
        </p:nvSpPr>
        <p:spPr>
          <a:xfrm>
            <a:off x="1028122" y="4012820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균등 분포를 활용한 몬테카를로 근사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2A4C2C7-0FC0-4448-4D61-C3ABC024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39" y="4372126"/>
            <a:ext cx="4706292" cy="4947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98F0E7-62BB-8E48-41A9-6907DEC3C66E}"/>
                  </a:ext>
                </a:extLst>
              </p:cNvPr>
              <p:cNvSpPr txBox="1"/>
              <p:nvPr/>
            </p:nvSpPr>
            <p:spPr>
              <a:xfrm>
                <a:off x="794657" y="5063937"/>
                <a:ext cx="4988056" cy="56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이렇게 하면 </a:t>
                </a:r>
                <a:r>
                  <a:rPr lang="en-US" altLang="ko-KR" sz="1100" dirty="0"/>
                  <a:t>ELBO </a:t>
                </a:r>
                <a:r>
                  <a:rPr lang="ko-KR" altLang="en-US" sz="1100" dirty="0"/>
                  <a:t>계산을 매 시각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100" dirty="0"/>
                  <a:t>마다 계산하지 않고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랜덤하게 선택한 시각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하나에 대해서만 계산합니다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98F0E7-62BB-8E48-41A9-6907DEC3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7" y="5063937"/>
                <a:ext cx="4988056" cy="567912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8DBF572B-7BD4-7D69-7B9B-2FDC9B70F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042" y="1128911"/>
            <a:ext cx="4453635" cy="18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4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B92B3C8C-DE65-224D-19FE-C6BFC5B4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61" y="1121809"/>
            <a:ext cx="5199368" cy="23071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A31ED2-0D07-75B6-D09D-4080F2AAAA3A}"/>
              </a:ext>
            </a:extLst>
          </p:cNvPr>
          <p:cNvSpPr txBox="1"/>
          <p:nvPr/>
        </p:nvSpPr>
        <p:spPr>
          <a:xfrm>
            <a:off x="291194" y="396799"/>
            <a:ext cx="5263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역확산</a:t>
            </a:r>
            <a:r>
              <a:rPr lang="ko-KR" altLang="en-US" dirty="0"/>
              <a:t> 과정 </a:t>
            </a:r>
            <a:r>
              <a:rPr lang="en-US" altLang="ko-KR" dirty="0"/>
              <a:t>(Reverse diffusion) </a:t>
            </a:r>
            <a:r>
              <a:rPr lang="ko-KR" altLang="en-US" dirty="0"/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C4117-FFA7-46D9-867F-4C55DAE3CCBD}"/>
              </a:ext>
            </a:extLst>
          </p:cNvPr>
          <p:cNvSpPr txBox="1"/>
          <p:nvPr/>
        </p:nvSpPr>
        <p:spPr>
          <a:xfrm>
            <a:off x="749338" y="1249312"/>
            <a:ext cx="49880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확산 모델은 원본 데이터로 되돌아가는 </a:t>
            </a:r>
            <a:r>
              <a:rPr lang="ko-KR" altLang="en-US" sz="1100" b="1" dirty="0" err="1"/>
              <a:t>역확산</a:t>
            </a:r>
            <a:r>
              <a:rPr lang="ko-KR" altLang="en-US" sz="1100" b="1" dirty="0"/>
              <a:t> 과정</a:t>
            </a:r>
            <a:r>
              <a:rPr lang="en-US" altLang="ko-KR" sz="1100" b="1" dirty="0"/>
              <a:t>(reverse diffusion)</a:t>
            </a:r>
            <a:r>
              <a:rPr lang="ko-KR" altLang="en-US" sz="1100" dirty="0"/>
              <a:t> 을 학습합니다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과정은 신경망으로 표현되며</a:t>
            </a:r>
            <a:r>
              <a:rPr lang="en-US" altLang="ko-KR" sz="1100" dirty="0"/>
              <a:t>, </a:t>
            </a:r>
            <a:r>
              <a:rPr lang="ko-KR" altLang="en-US" sz="1100" dirty="0"/>
              <a:t>역확산의 확률은 다음과 같은 조건부 정규분포로 정의됩니다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48A48-D31D-DEEA-40A7-62F79E76C019}"/>
              </a:ext>
            </a:extLst>
          </p:cNvPr>
          <p:cNvSpPr txBox="1"/>
          <p:nvPr/>
        </p:nvSpPr>
        <p:spPr>
          <a:xfrm>
            <a:off x="809787" y="2144599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역확산</a:t>
            </a:r>
            <a:r>
              <a:rPr lang="ko-KR" altLang="en-US" sz="1100" b="1" dirty="0"/>
              <a:t> 모델의 조건부 분포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7A5424-81A0-08DB-9648-2B8CC368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38" y="2462417"/>
            <a:ext cx="4817055" cy="446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EBA39-11A9-C299-90C9-4010240115C2}"/>
              </a:ext>
            </a:extLst>
          </p:cNvPr>
          <p:cNvSpPr txBox="1"/>
          <p:nvPr/>
        </p:nvSpPr>
        <p:spPr>
          <a:xfrm>
            <a:off x="809787" y="3031259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따라서 </a:t>
            </a:r>
            <a:r>
              <a:rPr lang="en-US" altLang="ko-KR" sz="1100" dirty="0"/>
              <a:t>ELBO</a:t>
            </a:r>
            <a:r>
              <a:rPr lang="ko-KR" altLang="en-US" sz="1100" dirty="0"/>
              <a:t>는 다음의 간략한 손실함수 형태로 표현됩니다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22CF54-7D4F-21FA-2730-B9A8D160B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227" y="3415385"/>
            <a:ext cx="2313275" cy="6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0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AD5BD-B977-4755-7DE4-0AD157FBE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D419AA-C652-F93A-0823-C6EA4256A2D1}"/>
              </a:ext>
            </a:extLst>
          </p:cNvPr>
          <p:cNvSpPr txBox="1"/>
          <p:nvPr/>
        </p:nvSpPr>
        <p:spPr>
          <a:xfrm>
            <a:off x="291194" y="396799"/>
            <a:ext cx="5263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조건부 확률의 해석적 표현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F40BC-7FFC-9C58-9602-12E9109F8B4B}"/>
              </a:ext>
            </a:extLst>
          </p:cNvPr>
          <p:cNvSpPr txBox="1"/>
          <p:nvPr/>
        </p:nvSpPr>
        <p:spPr>
          <a:xfrm>
            <a:off x="749338" y="1249312"/>
            <a:ext cx="49880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확산 과정의 중요한 특징은 중간 상태의 조건부 분포를 명시적으로 계산할 수 있다는 것입니다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특히 다음 조건부 분포가 중요합니다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8D012-D0EA-A884-383A-11C34A0485FB}"/>
              </a:ext>
            </a:extLst>
          </p:cNvPr>
          <p:cNvSpPr txBox="1"/>
          <p:nvPr/>
        </p:nvSpPr>
        <p:spPr>
          <a:xfrm>
            <a:off x="793458" y="1849659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역방향에서의 해석적 표현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0E0DB-B1D6-EBCE-165C-A784A47EB58C}"/>
              </a:ext>
            </a:extLst>
          </p:cNvPr>
          <p:cNvSpPr txBox="1"/>
          <p:nvPr/>
        </p:nvSpPr>
        <p:spPr>
          <a:xfrm>
            <a:off x="793458" y="2736319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여기서 평균과 분산은 다음과 같습니다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668AE-8F09-A46C-2CEE-ED60FF6E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434" y="2146142"/>
            <a:ext cx="3380103" cy="500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97A016-DC5B-23A0-5053-4B016BFC0641}"/>
              </a:ext>
            </a:extLst>
          </p:cNvPr>
          <p:cNvSpPr txBox="1"/>
          <p:nvPr/>
        </p:nvSpPr>
        <p:spPr>
          <a:xfrm>
            <a:off x="749338" y="5420674"/>
            <a:ext cx="498805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조건부 분포의 해석적 표현을 통해 학습 과정에서 더욱 효율적인 샘플링 및 훈련이 가능해집니다</a:t>
            </a:r>
            <a:r>
              <a:rPr lang="en-US" altLang="ko-KR" sz="11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5C15BD2-EAF6-AF13-185B-C1B37D877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86" y="3429000"/>
            <a:ext cx="5200728" cy="16852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370C9E-6178-69D0-EA3C-15049BE89A11}"/>
              </a:ext>
            </a:extLst>
          </p:cNvPr>
          <p:cNvSpPr txBox="1"/>
          <p:nvPr/>
        </p:nvSpPr>
        <p:spPr>
          <a:xfrm>
            <a:off x="6199414" y="396799"/>
            <a:ext cx="5263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중간 상태의 해석적 표현 도출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59BD2-5BDD-2D47-83B4-317C845E1B15}"/>
                  </a:ext>
                </a:extLst>
              </p:cNvPr>
              <p:cNvSpPr txBox="1"/>
              <p:nvPr/>
            </p:nvSpPr>
            <p:spPr>
              <a:xfrm>
                <a:off x="6657558" y="1249312"/>
                <a:ext cx="498805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/>
                  <a:t>마지막으로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100" dirty="0"/>
                  <a:t>을 단계적으로 표현하는 방법은 다음과 같은 가우스 노이즈의 덧셈 성질을 반복적으로 사용하는 것입니다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예를 들어</a:t>
                </a:r>
                <a:r>
                  <a:rPr lang="en-US" altLang="ko-KR" sz="1100" dirty="0"/>
                  <a:t>: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959BD2-5BDD-2D47-83B4-317C845E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58" y="1249312"/>
                <a:ext cx="4988056" cy="430887"/>
              </a:xfrm>
              <a:prstGeom prst="rect">
                <a:avLst/>
              </a:prstGeom>
              <a:blipFill>
                <a:blip r:embed="rId4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BFA7803-4115-84C5-13EC-C468F6ABEAFE}"/>
              </a:ext>
            </a:extLst>
          </p:cNvPr>
          <p:cNvSpPr txBox="1"/>
          <p:nvPr/>
        </p:nvSpPr>
        <p:spPr>
          <a:xfrm>
            <a:off x="6657558" y="1848036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가우스 노이즈 덧셈 성질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55ED04-3920-7EE1-97BD-FD4BE8C1DD3C}"/>
              </a:ext>
            </a:extLst>
          </p:cNvPr>
          <p:cNvSpPr txBox="1"/>
          <p:nvPr/>
        </p:nvSpPr>
        <p:spPr>
          <a:xfrm>
            <a:off x="6657558" y="2189945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두 개의 독립적인 정규 분포 샘플의 합은 또다시 정규 분포를 따릅니다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CB5AC9-A27C-53C6-1916-EFB6F8DAF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663" y="2646003"/>
            <a:ext cx="4865995" cy="4316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B039ED-9FDC-08CF-6BAC-490D40158397}"/>
              </a:ext>
            </a:extLst>
          </p:cNvPr>
          <p:cNvSpPr txBox="1"/>
          <p:nvPr/>
        </p:nvSpPr>
        <p:spPr>
          <a:xfrm>
            <a:off x="6657558" y="3361450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이를 이용하면</a:t>
            </a:r>
            <a:r>
              <a:rPr lang="en-US" altLang="ko-KR" sz="1100" dirty="0"/>
              <a:t>, </a:t>
            </a:r>
            <a:r>
              <a:rPr lang="ko-KR" altLang="en-US" sz="1100" dirty="0"/>
              <a:t>최종적으로 다음의 명시적인 표현을 얻습니다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DD80E7-1ED5-449F-FE54-C3360D1D673F}"/>
                  </a:ext>
                </a:extLst>
              </p:cNvPr>
              <p:cNvSpPr txBox="1"/>
              <p:nvPr/>
            </p:nvSpPr>
            <p:spPr>
              <a:xfrm>
                <a:off x="6657558" y="3845666"/>
                <a:ext cx="498805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b="1" dirty="0"/>
                  <a:t>중간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100" b="1" dirty="0"/>
                  <a:t>의 표현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DD80E7-1ED5-449F-FE54-C3360D1D6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558" y="3845666"/>
                <a:ext cx="4988056" cy="261610"/>
              </a:xfrm>
              <a:prstGeom prst="rect">
                <a:avLst/>
              </a:prstGeom>
              <a:blipFill>
                <a:blip r:embed="rId6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DB516B1C-E93E-4513-1964-07654A4CB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545" y="4195512"/>
            <a:ext cx="3320230" cy="4245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5DA03F-93D4-9D0E-FD98-A219B3BA9EB2}"/>
              </a:ext>
            </a:extLst>
          </p:cNvPr>
          <p:cNvSpPr txBox="1"/>
          <p:nvPr/>
        </p:nvSpPr>
        <p:spPr>
          <a:xfrm>
            <a:off x="6657558" y="4758760"/>
            <a:ext cx="49880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이 식을 통해 중간 상태의 샘플을 손쉽게 생성하고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모델 훈련 과정에서도 자주 활용됩니다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489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C333AA-7862-DB00-42A3-A01A2F83C5DA}"/>
              </a:ext>
            </a:extLst>
          </p:cNvPr>
          <p:cNvSpPr txBox="1"/>
          <p:nvPr/>
        </p:nvSpPr>
        <p:spPr>
          <a:xfrm>
            <a:off x="658585" y="6045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요약 정리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35D0079-3862-14D2-E723-15CE86D6D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506431"/>
                  </p:ext>
                </p:extLst>
              </p:nvPr>
            </p:nvGraphicFramePr>
            <p:xfrm>
              <a:off x="778327" y="1304903"/>
              <a:ext cx="6346372" cy="1797525"/>
            </p:xfrm>
            <a:graphic>
              <a:graphicData uri="http://schemas.openxmlformats.org/drawingml/2006/table">
                <a:tbl>
                  <a:tblPr/>
                  <a:tblGrid>
                    <a:gridCol w="2291444">
                      <a:extLst>
                        <a:ext uri="{9D8B030D-6E8A-4147-A177-3AD203B41FA5}">
                          <a16:colId xmlns:a16="http://schemas.microsoft.com/office/drawing/2014/main" val="3728387602"/>
                        </a:ext>
                      </a:extLst>
                    </a:gridCol>
                    <a:gridCol w="4054928">
                      <a:extLst>
                        <a:ext uri="{9D8B030D-6E8A-4147-A177-3AD203B41FA5}">
                          <a16:colId xmlns:a16="http://schemas.microsoft.com/office/drawing/2014/main" val="3889968068"/>
                        </a:ext>
                      </a:extLst>
                    </a:gridCol>
                  </a:tblGrid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단계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/>
                            <a:t>내용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84581275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100"/>
                            <a:t>Forward </a:t>
                          </a:r>
                          <a:r>
                            <a:rPr lang="ko-KR" altLang="en-US" sz="1100"/>
                            <a:t>과정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dirty="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i="1" dirty="0" err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dirty="0" err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8188449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/>
                            <a:t>역확산 과정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i="1" dirty="0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1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10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10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100" i="1" dirty="0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52812460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100"/>
                            <a:t>ELBO </a:t>
                          </a:r>
                          <a:r>
                            <a:rPr lang="ko-KR" altLang="en-US" sz="1100"/>
                            <a:t>목적함수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조건부 확률의 </a:t>
                          </a:r>
                          <a:r>
                            <a:rPr lang="ko-KR" altLang="en-US" sz="1100" dirty="0" err="1"/>
                            <a:t>로그값의</a:t>
                          </a:r>
                          <a:r>
                            <a:rPr lang="ko-KR" altLang="en-US" sz="1100" dirty="0"/>
                            <a:t> 합을 최대화 </a:t>
                          </a:r>
                          <a:r>
                            <a:rPr lang="en-US" altLang="ko-KR" sz="1100" dirty="0"/>
                            <a:t>(</a:t>
                          </a:r>
                          <a:r>
                            <a:rPr lang="ko-KR" altLang="en-US" sz="1100" dirty="0"/>
                            <a:t>근사화 가능</a:t>
                          </a:r>
                          <a:r>
                            <a:rPr lang="en-US" altLang="ko-KR" sz="11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2244724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가우스 노이즈의 성질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정규 분포의 덧셈 성질을 이용해 중간 상태 해석적 표현 도출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9491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C35D0079-3862-14D2-E723-15CE86D6D2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506431"/>
                  </p:ext>
                </p:extLst>
              </p:nvPr>
            </p:nvGraphicFramePr>
            <p:xfrm>
              <a:off x="778327" y="1304903"/>
              <a:ext cx="6346372" cy="1797525"/>
            </p:xfrm>
            <a:graphic>
              <a:graphicData uri="http://schemas.openxmlformats.org/drawingml/2006/table">
                <a:tbl>
                  <a:tblPr/>
                  <a:tblGrid>
                    <a:gridCol w="2291444">
                      <a:extLst>
                        <a:ext uri="{9D8B030D-6E8A-4147-A177-3AD203B41FA5}">
                          <a16:colId xmlns:a16="http://schemas.microsoft.com/office/drawing/2014/main" val="3728387602"/>
                        </a:ext>
                      </a:extLst>
                    </a:gridCol>
                    <a:gridCol w="4054928">
                      <a:extLst>
                        <a:ext uri="{9D8B030D-6E8A-4147-A177-3AD203B41FA5}">
                          <a16:colId xmlns:a16="http://schemas.microsoft.com/office/drawing/2014/main" val="3889968068"/>
                        </a:ext>
                      </a:extLst>
                    </a:gridCol>
                  </a:tblGrid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단계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/>
                            <a:t>내용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84581275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100"/>
                            <a:t>Forward </a:t>
                          </a:r>
                          <a:r>
                            <a:rPr lang="ko-KR" altLang="en-US" sz="1100"/>
                            <a:t>과정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6456" t="-1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188449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/>
                            <a:t>역확산 과정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6456" t="-2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2812460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100"/>
                            <a:t>ELBO </a:t>
                          </a:r>
                          <a:r>
                            <a:rPr lang="ko-KR" altLang="en-US" sz="1100"/>
                            <a:t>목적함수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조건부 확률의 </a:t>
                          </a:r>
                          <a:r>
                            <a:rPr lang="ko-KR" altLang="en-US" sz="1100" dirty="0" err="1"/>
                            <a:t>로그값의</a:t>
                          </a:r>
                          <a:r>
                            <a:rPr lang="ko-KR" altLang="en-US" sz="1100" dirty="0"/>
                            <a:t> 합을 최대화 </a:t>
                          </a:r>
                          <a:r>
                            <a:rPr lang="en-US" altLang="ko-KR" sz="1100" dirty="0"/>
                            <a:t>(</a:t>
                          </a:r>
                          <a:r>
                            <a:rPr lang="ko-KR" altLang="en-US" sz="1100" dirty="0"/>
                            <a:t>근사화 가능</a:t>
                          </a:r>
                          <a:r>
                            <a:rPr lang="en-US" altLang="ko-KR" sz="1100" dirty="0"/>
                            <a:t>)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2244724"/>
                      </a:ext>
                    </a:extLst>
                  </a:tr>
                  <a:tr h="3595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가우스 노이즈의 성질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ko-KR" altLang="en-US" sz="1100" dirty="0"/>
                            <a:t>정규 분포의 덧셈 성질을 이용해 중간 상태 해석적 표현 도출</a:t>
                          </a:r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949118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A416D771-F932-3754-32D0-D8D8A914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87" y="5557547"/>
            <a:ext cx="3091624" cy="4463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E7A3B7-14A1-50D6-3554-32D37CFAB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34" y="3429000"/>
            <a:ext cx="3862910" cy="19116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E9CD73-382C-DC72-B382-45B804DAA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483" y="5360806"/>
            <a:ext cx="2313275" cy="674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BCE4F7-C60E-DB43-0450-0B9D11EE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056" y="3380195"/>
            <a:ext cx="4168330" cy="18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F4089B-BECD-1289-715A-2EAF61DC3C9F}"/>
              </a:ext>
            </a:extLst>
          </p:cNvPr>
          <p:cNvSpPr txBox="1"/>
          <p:nvPr/>
        </p:nvSpPr>
        <p:spPr>
          <a:xfrm>
            <a:off x="374841" y="395816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8.5 ELBO </a:t>
            </a:r>
            <a:r>
              <a:rPr lang="ko-KR" altLang="en-US" b="1" dirty="0"/>
              <a:t>계산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B346C-8777-1209-CE84-0F740E2DF869}"/>
              </a:ext>
            </a:extLst>
          </p:cNvPr>
          <p:cNvSpPr txBox="1"/>
          <p:nvPr/>
        </p:nvSpPr>
        <p:spPr>
          <a:xfrm>
            <a:off x="707571" y="1072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역확산</a:t>
            </a:r>
            <a:r>
              <a:rPr lang="ko-KR" altLang="en-US" dirty="0"/>
              <a:t> 과정의 핵심 조건부 분포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862CB2-05FD-1DC5-5249-0A8F499B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152" y="289389"/>
            <a:ext cx="3455385" cy="20956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3827436-4DCF-2926-63EE-77E75D62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03" y="3093830"/>
            <a:ext cx="4666017" cy="1503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7300D0-A4AC-91D3-3148-997BE779F590}"/>
              </a:ext>
            </a:extLst>
          </p:cNvPr>
          <p:cNvSpPr txBox="1"/>
          <p:nvPr/>
        </p:nvSpPr>
        <p:spPr>
          <a:xfrm>
            <a:off x="814304" y="1534008"/>
            <a:ext cx="52816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앞서 정의된 것처럼</a:t>
            </a:r>
            <a:r>
              <a:rPr lang="en-US" altLang="ko-KR" sz="1100" dirty="0"/>
              <a:t>, </a:t>
            </a:r>
            <a:r>
              <a:rPr lang="ko-KR" altLang="en-US" sz="1100" dirty="0"/>
              <a:t>확산 모델의 핵심은 </a:t>
            </a:r>
            <a:r>
              <a:rPr lang="ko-KR" altLang="en-US" sz="1100" b="1" dirty="0" err="1"/>
              <a:t>역확산</a:t>
            </a:r>
            <a:r>
              <a:rPr lang="ko-KR" altLang="en-US" sz="1100" b="1" dirty="0"/>
              <a:t> 과정</a:t>
            </a:r>
            <a:r>
              <a:rPr lang="en-US" altLang="ko-KR" sz="1100" b="1" dirty="0"/>
              <a:t>(reverse diffusion)</a:t>
            </a:r>
            <a:r>
              <a:rPr lang="ko-KR" altLang="en-US" sz="1100" dirty="0"/>
              <a:t> 입니다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이는 다음과 같은 확률 분포로 나타낼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0A9F5E-7F75-F984-7FF6-CC1965FCF6BB}"/>
              </a:ext>
            </a:extLst>
          </p:cNvPr>
          <p:cNvSpPr txBox="1"/>
          <p:nvPr/>
        </p:nvSpPr>
        <p:spPr>
          <a:xfrm>
            <a:off x="769762" y="2631001"/>
            <a:ext cx="5281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여기서 평균 벡터와 분산은 다음과 같이 명시적으로 정의됩니다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3867D2-BAB6-E17E-878B-E143C1E8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57" y="1954183"/>
            <a:ext cx="3657696" cy="47354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B41D550-42FD-22CD-2E25-14FEBBB5C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253" y="2488584"/>
            <a:ext cx="3696552" cy="2066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E31EEB-4FA2-C30F-067F-50BF64BF3703}"/>
                  </a:ext>
                </a:extLst>
              </p:cNvPr>
              <p:cNvSpPr txBox="1"/>
              <p:nvPr/>
            </p:nvSpPr>
            <p:spPr>
              <a:xfrm>
                <a:off x="707571" y="4868015"/>
                <a:ext cx="7233558" cy="82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이는 직관적으로 다음과 같은 의미를 가집니다</a:t>
                </a:r>
                <a:r>
                  <a:rPr lang="en-US" altLang="ko-KR" sz="1100" dirty="0"/>
                  <a:t>: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/>
                  <a:t>평균 벡터는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100" dirty="0"/>
                  <a:t> (</a:t>
                </a:r>
                <a:r>
                  <a:rPr lang="ko-KR" altLang="en-US" sz="1100" dirty="0"/>
                  <a:t>노이즈가 추가된 상태</a:t>
                </a:r>
                <a:r>
                  <a:rPr lang="en-US" altLang="ko-KR" sz="1100" dirty="0"/>
                  <a:t>)</a:t>
                </a:r>
                <a:r>
                  <a:rPr lang="ko-KR" altLang="en-US" sz="110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100" dirty="0"/>
                  <a:t> (</a:t>
                </a:r>
                <a:r>
                  <a:rPr lang="ko-KR" altLang="en-US" sz="1100" dirty="0"/>
                  <a:t>원본 데이터</a:t>
                </a:r>
                <a:r>
                  <a:rPr lang="en-US" altLang="ko-KR" sz="1100" dirty="0"/>
                  <a:t>)</a:t>
                </a:r>
                <a:r>
                  <a:rPr lang="ko-KR" altLang="en-US" sz="1100" dirty="0"/>
                  <a:t>를 선형적으로 결합하여 구성됩니다</a:t>
                </a:r>
                <a:r>
                  <a:rPr lang="en-US" altLang="ko-KR" sz="1100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/>
                  <a:t>분산은 스칼라이며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각 시점에서 결정된 </a:t>
                </a:r>
                <a:r>
                  <a:rPr lang="ko-KR" altLang="en-US" sz="1100" dirty="0" err="1"/>
                  <a:t>하이퍼파라미터로</a:t>
                </a:r>
                <a:r>
                  <a:rPr lang="ko-KR" altLang="en-US" sz="1100" dirty="0"/>
                  <a:t> 미리 정해진 값입니다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E31EEB-4FA2-C30F-067F-50BF64BF3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71" y="4868015"/>
                <a:ext cx="7233558" cy="821379"/>
              </a:xfrm>
              <a:prstGeom prst="rect">
                <a:avLst/>
              </a:prstGeom>
              <a:blipFill>
                <a:blip r:embed="rId6"/>
                <a:stretch>
                  <a:fillRect l="-84" b="-5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6FFFF419-3915-BC83-61C2-2F04247DD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072" y="4597590"/>
            <a:ext cx="3815225" cy="160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79B0-6C0F-F663-4D53-CA0F117E0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611C20-06AC-3308-8BAF-C683D42E9FD4}"/>
              </a:ext>
            </a:extLst>
          </p:cNvPr>
          <p:cNvSpPr txBox="1"/>
          <p:nvPr/>
        </p:nvSpPr>
        <p:spPr>
          <a:xfrm>
            <a:off x="470208" y="6491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ELBO </a:t>
            </a:r>
            <a:r>
              <a:rPr lang="ko-KR" altLang="en-US" dirty="0"/>
              <a:t>목적함수의 최종 근사 형태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056C4C-AF10-250C-5C5B-1CFB8B8B3F68}"/>
                  </a:ext>
                </a:extLst>
              </p:cNvPr>
              <p:cNvSpPr txBox="1"/>
              <p:nvPr/>
            </p:nvSpPr>
            <p:spPr>
              <a:xfrm>
                <a:off x="517069" y="2867098"/>
                <a:ext cx="5640925" cy="1918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 식은 다음과 같은 구조를 가집니다</a:t>
                </a:r>
                <a:r>
                  <a:rPr lang="en-US" altLang="ko-KR" sz="1100" dirty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/>
                  <a:t>외부 </a:t>
                </a:r>
                <a:r>
                  <a:rPr lang="ko-KR" altLang="en-US" sz="1100" dirty="0" err="1"/>
                  <a:t>기댓값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균등분포로부터 시각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100" dirty="0"/>
                  <a:t>를 선택하는 과정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 ∼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/>
                  <a:t>내부 </a:t>
                </a:r>
                <a:r>
                  <a:rPr lang="ko-KR" altLang="en-US" sz="1100" dirty="0" err="1"/>
                  <a:t>기댓값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주어진 원본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로부터 중간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100" dirty="0"/>
                  <a:t>를 선택하는 과정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  <m:sSub>
                          <m:sSubPr>
                            <m:ctrlP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$</m:t>
                        </m:r>
                      </m:e>
                    </m:d>
                  </m:oMath>
                </a14:m>
                <a:endParaRPr lang="en-US" altLang="ko-KR" sz="1100" dirty="0"/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100" dirty="0" err="1"/>
                  <a:t>손실항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모델의 예측 평균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1100" dirty="0"/>
                  <a:t>와 실제 평균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사이의 차이에 대한 </a:t>
                </a:r>
                <a:r>
                  <a:rPr lang="en-US" altLang="ko-KR" sz="1100" dirty="0"/>
                  <a:t>L2 </a:t>
                </a:r>
                <a:r>
                  <a:rPr lang="ko-KR" altLang="en-US" sz="1100" dirty="0"/>
                  <a:t>거리</a:t>
                </a:r>
                <a:endParaRPr lang="en-US" altLang="ko-KR" sz="1100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이를 통해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목적함수를 최소화한다는 것은 신경망으로 표현한 </a:t>
                </a:r>
                <a:r>
                  <a:rPr lang="ko-KR" altLang="en-US" sz="1100" dirty="0" err="1"/>
                  <a:t>역확산</a:t>
                </a:r>
                <a:r>
                  <a:rPr lang="ko-KR" altLang="en-US" sz="1100" dirty="0"/>
                  <a:t> 모델의 </a:t>
                </a:r>
                <a:r>
                  <a:rPr lang="ko-KR" altLang="en-US" sz="1100" dirty="0" err="1"/>
                  <a:t>예측값</a:t>
                </a:r>
                <a:r>
                  <a:rPr lang="ko-KR" altLang="en-US" sz="1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ko-KR" altLang="en-US" sz="1100" dirty="0"/>
                  <a:t>를 실제 평균값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100" dirty="0"/>
                  <a:t>에 가깝게 학습시키는 것을 의미합니다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056C4C-AF10-250C-5C5B-1CFB8B8B3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69" y="2867098"/>
                <a:ext cx="5640925" cy="1918795"/>
              </a:xfrm>
              <a:prstGeom prst="rect">
                <a:avLst/>
              </a:prstGeom>
              <a:blipFill>
                <a:blip r:embed="rId2"/>
                <a:stretch>
                  <a:fillRect l="-108" b="-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1F337C-6EB9-06BE-AA73-3BC003235A14}"/>
              </a:ext>
            </a:extLst>
          </p:cNvPr>
          <p:cNvSpPr txBox="1"/>
          <p:nvPr/>
        </p:nvSpPr>
        <p:spPr>
          <a:xfrm>
            <a:off x="517069" y="1139350"/>
            <a:ext cx="564092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이제 최종적으로 </a:t>
            </a:r>
            <a:r>
              <a:rPr lang="en-US" altLang="ko-KR" sz="1100" dirty="0"/>
              <a:t>ELBO </a:t>
            </a:r>
            <a:r>
              <a:rPr lang="ko-KR" altLang="en-US" sz="1100" dirty="0"/>
              <a:t>목적함수를 다음과 같은 형태로 명확히 정리할 수 있습니다</a:t>
            </a:r>
            <a:r>
              <a:rPr lang="en-US" altLang="ko-KR" sz="1100" dirty="0"/>
              <a:t>: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EA7BB0-6F62-B8EA-1974-8F91AB0B6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9" y="1806559"/>
            <a:ext cx="4904143" cy="636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B383BA-E55B-CB1C-A4A7-37A6F531B268}"/>
              </a:ext>
            </a:extLst>
          </p:cNvPr>
          <p:cNvSpPr txBox="1"/>
          <p:nvPr/>
        </p:nvSpPr>
        <p:spPr>
          <a:xfrm>
            <a:off x="6474876" y="649117"/>
            <a:ext cx="5421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실제 구현에 적합한 손실함수</a:t>
            </a:r>
            <a:r>
              <a:rPr lang="en-US" altLang="ko-KR" dirty="0"/>
              <a:t>(Loss)</a:t>
            </a:r>
            <a:r>
              <a:rPr lang="ko-KR" altLang="en-US" dirty="0"/>
              <a:t>의 형태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02B3C-D1AB-0907-F0DA-FC432A06D9A0}"/>
              </a:ext>
            </a:extLst>
          </p:cNvPr>
          <p:cNvSpPr txBox="1"/>
          <p:nvPr/>
        </p:nvSpPr>
        <p:spPr>
          <a:xfrm>
            <a:off x="6591298" y="1128936"/>
            <a:ext cx="5161953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위 목적함수를 좀 더 간단히 표현하면 실제 구현에서 흔히 사용되는 최종 손실함수 형태가 됩니다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3B2795-3675-2C5A-36C8-06DB2D224691}"/>
              </a:ext>
            </a:extLst>
          </p:cNvPr>
          <p:cNvSpPr txBox="1"/>
          <p:nvPr/>
        </p:nvSpPr>
        <p:spPr>
          <a:xfrm>
            <a:off x="6566208" y="2710324"/>
            <a:ext cx="516195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이 손실함수를 최소화함으로써 확산 모델의 학습이 이루어집니다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70871AC-407B-E0DE-29FF-2CB88802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007" y="1754851"/>
            <a:ext cx="4942244" cy="74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0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93647E-3B1F-1323-37CB-5EE2C20D3D56}"/>
                  </a:ext>
                </a:extLst>
              </p:cNvPr>
              <p:cNvSpPr txBox="1"/>
              <p:nvPr/>
            </p:nvSpPr>
            <p:spPr>
              <a:xfrm>
                <a:off x="961572" y="699917"/>
                <a:ext cx="63627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4.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 상세한 도출 과정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중요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D93647E-3B1F-1323-37CB-5EE2C20D3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72" y="699917"/>
                <a:ext cx="6362700" cy="369332"/>
              </a:xfrm>
              <a:prstGeom prst="rect">
                <a:avLst/>
              </a:prstGeom>
              <a:blipFill>
                <a:blip r:embed="rId2"/>
                <a:stretch>
                  <a:fillRect l="-863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15B143-E293-DF74-DE00-B8FF10ACB252}"/>
              </a:ext>
            </a:extLst>
          </p:cNvPr>
          <p:cNvSpPr txBox="1"/>
          <p:nvPr/>
        </p:nvSpPr>
        <p:spPr>
          <a:xfrm>
            <a:off x="961572" y="1146201"/>
            <a:ext cx="5453743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확산 모델의 중요한 특징 중 하나는 위 조건부 분포를 해석적으로 구할 수 있다는 것입니다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정리하면 다음과 같은 과정을 통해 얻습니다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69A4B-9923-700E-C538-ECF8C84BF637}"/>
              </a:ext>
            </a:extLst>
          </p:cNvPr>
          <p:cNvSpPr txBox="1"/>
          <p:nvPr/>
        </p:nvSpPr>
        <p:spPr>
          <a:xfrm>
            <a:off x="961572" y="2164504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 err="1"/>
              <a:t>베이즈</a:t>
            </a:r>
            <a:r>
              <a:rPr lang="ko-KR" altLang="en-US" sz="1100" b="1" dirty="0"/>
              <a:t> 정리 활용</a:t>
            </a:r>
            <a:r>
              <a:rPr lang="en-US" altLang="ko-KR" sz="1100" b="1" dirty="0"/>
              <a:t>: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D9942-57FB-D635-49F7-B019851D8EA8}"/>
              </a:ext>
            </a:extLst>
          </p:cNvPr>
          <p:cNvSpPr txBox="1"/>
          <p:nvPr/>
        </p:nvSpPr>
        <p:spPr>
          <a:xfrm>
            <a:off x="961572" y="3704595"/>
            <a:ext cx="4988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1" dirty="0"/>
              <a:t>정규분포 형태로 명시적으로 도출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수식 전개 후</a:t>
            </a:r>
            <a:r>
              <a:rPr lang="en-US" altLang="ko-KR" sz="1100" b="1" dirty="0"/>
              <a:t>):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A7AFB-EBCB-F1EF-FA6D-61E2B8620B21}"/>
              </a:ext>
            </a:extLst>
          </p:cNvPr>
          <p:cNvSpPr txBox="1"/>
          <p:nvPr/>
        </p:nvSpPr>
        <p:spPr>
          <a:xfrm>
            <a:off x="963947" y="3140437"/>
            <a:ext cx="51619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여기서 각 항은 모두 </a:t>
            </a:r>
            <a:r>
              <a:rPr lang="ko-KR" altLang="en-US" sz="1100" dirty="0" err="1"/>
              <a:t>정규분포이며</a:t>
            </a:r>
            <a:r>
              <a:rPr lang="en-US" altLang="ko-KR" sz="1100" dirty="0"/>
              <a:t>, </a:t>
            </a:r>
            <a:r>
              <a:rPr lang="ko-KR" altLang="en-US" sz="1100" dirty="0"/>
              <a:t>따라서 위 식의 결과도 정규분포가 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58C8-147C-34D7-D9CF-333ACE7A19D3}"/>
              </a:ext>
            </a:extLst>
          </p:cNvPr>
          <p:cNvSpPr txBox="1"/>
          <p:nvPr/>
        </p:nvSpPr>
        <p:spPr>
          <a:xfrm>
            <a:off x="961572" y="4934950"/>
            <a:ext cx="534488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위의 수학적 전개는 다소 복잡하지만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핵심 결과는 위와 같은 평균 벡터와 분산을 가지는 정규분포로 표현될 수 있다는 점입니다</a:t>
            </a:r>
            <a:r>
              <a:rPr lang="en-US" altLang="ko-KR" sz="1100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74818C-7AF5-BFD0-AB93-0BE25B7D2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09" y="2406951"/>
            <a:ext cx="3570608" cy="6640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FCC1A0-7309-A1E9-0BAD-DFF2AA795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096" y="4128670"/>
            <a:ext cx="3608694" cy="4490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CEC2F4-7046-40F6-DCBF-1D528A433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15" y="2295309"/>
            <a:ext cx="5570501" cy="113464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1CF63295-8CF6-309E-5247-577C63BF841A}"/>
              </a:ext>
            </a:extLst>
          </p:cNvPr>
          <p:cNvSpPr/>
          <p:nvPr/>
        </p:nvSpPr>
        <p:spPr>
          <a:xfrm>
            <a:off x="5713264" y="2463332"/>
            <a:ext cx="702051" cy="474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1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292BB-725B-5131-8B1B-4C5A88268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01D4E6-59BA-CE18-2ED8-3DB720976868}"/>
              </a:ext>
            </a:extLst>
          </p:cNvPr>
          <p:cNvSpPr txBox="1"/>
          <p:nvPr/>
        </p:nvSpPr>
        <p:spPr>
          <a:xfrm>
            <a:off x="598715" y="501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최종적인 확산 모델의 학습 알고리즘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86072-823B-2013-5EA9-20D52305045C}"/>
              </a:ext>
            </a:extLst>
          </p:cNvPr>
          <p:cNvSpPr txBox="1"/>
          <p:nvPr/>
        </p:nvSpPr>
        <p:spPr>
          <a:xfrm>
            <a:off x="729343" y="1111544"/>
            <a:ext cx="8497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지금까지 내용을 요약한 최종 학습 알고리즘은 다음과 같습니다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8682C442-87D3-5A05-3135-0CE8A688C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37703"/>
                  </p:ext>
                </p:extLst>
              </p:nvPr>
            </p:nvGraphicFramePr>
            <p:xfrm>
              <a:off x="872837" y="1841622"/>
              <a:ext cx="5547756" cy="3919227"/>
            </p:xfrm>
            <a:graphic>
              <a:graphicData uri="http://schemas.openxmlformats.org/drawingml/2006/table">
                <a:tbl>
                  <a:tblPr/>
                  <a:tblGrid>
                    <a:gridCol w="610722">
                      <a:extLst>
                        <a:ext uri="{9D8B030D-6E8A-4147-A177-3AD203B41FA5}">
                          <a16:colId xmlns:a16="http://schemas.microsoft.com/office/drawing/2014/main" val="3133896158"/>
                        </a:ext>
                      </a:extLst>
                    </a:gridCol>
                    <a:gridCol w="4937034">
                      <a:extLst>
                        <a:ext uri="{9D8B030D-6E8A-4147-A177-3AD203B41FA5}">
                          <a16:colId xmlns:a16="http://schemas.microsoft.com/office/drawing/2014/main" val="4022490049"/>
                        </a:ext>
                      </a:extLst>
                    </a:gridCol>
                  </a:tblGrid>
                  <a:tr h="301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dirty="0"/>
                            <a:t>단계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dirty="0"/>
                            <a:t>내용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4192245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1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200" dirty="0"/>
                            <a:t>원본 데이터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1200" dirty="0"/>
                            <a:t>을 훈련 세트에서 무작위로 샘플링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5929234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2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ko-KR" sz="12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200" i="1" dirty="0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altLang="ko-KR" sz="1200" i="1" dirty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1200" dirty="0"/>
                            <a:t>를 균등분포에서 무작위로 생성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27612325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3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 dirty="0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1200" dirty="0"/>
                            <a:t>를 샘플링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0855706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4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sSub>
                                <m:sSub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ko-KR" altLang="en-US" sz="1200" dirty="0"/>
                            <a:t>로부터 샘플링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87432834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5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200" dirty="0"/>
                            <a:t>신경망을 통해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 dirty="0" err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200" i="1" dirty="0" err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1200" dirty="0"/>
                            <a:t>를 예측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5517001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6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ko-KR" altLang="en-US" sz="1200" dirty="0"/>
                            <a:t>앞서 정의된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1200" i="1" dirty="0" err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ko-KR" altLang="en-US" sz="1200" dirty="0"/>
                            <a:t>를 계산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4157837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7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oMath>
                          </a14:m>
                          <a:r>
                            <a:rPr lang="ko-KR" altLang="en-US" sz="1200" dirty="0"/>
                            <a:t>는 미리 정해진 상수로 계산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82654770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8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LOSS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den>
                              </m:f>
                              <m:sSup>
                                <m:sSupPr>
                                  <m:ctrlP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 dirty="0" err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 dirty="0" err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 dirty="0" err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200" i="1" dirty="0" err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lang="en-US" sz="12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 dirty="0" err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 err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dirty="0"/>
                            <a:t> </a:t>
                          </a:r>
                          <a:r>
                            <a:rPr lang="ko-KR" altLang="en-US" sz="1200" dirty="0"/>
                            <a:t>계산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9808951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9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ko-KR" sz="1200" dirty="0"/>
                            <a:t>LOSS</a:t>
                          </a:r>
                          <a:r>
                            <a:rPr lang="ko-KR" altLang="en-US" sz="1200" dirty="0"/>
                            <a:t>에 대한 역전파를 통해 신경망 파라미터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ko-KR" sz="1200" dirty="0"/>
                            <a:t> </a:t>
                          </a:r>
                          <a:r>
                            <a:rPr lang="ko-KR" altLang="en-US" sz="1200" dirty="0"/>
                            <a:t>업데이트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83879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8682C442-87D3-5A05-3135-0CE8A688C4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37703"/>
                  </p:ext>
                </p:extLst>
              </p:nvPr>
            </p:nvGraphicFramePr>
            <p:xfrm>
              <a:off x="872837" y="1841622"/>
              <a:ext cx="5547756" cy="3919227"/>
            </p:xfrm>
            <a:graphic>
              <a:graphicData uri="http://schemas.openxmlformats.org/drawingml/2006/table">
                <a:tbl>
                  <a:tblPr/>
                  <a:tblGrid>
                    <a:gridCol w="610722">
                      <a:extLst>
                        <a:ext uri="{9D8B030D-6E8A-4147-A177-3AD203B41FA5}">
                          <a16:colId xmlns:a16="http://schemas.microsoft.com/office/drawing/2014/main" val="3133896158"/>
                        </a:ext>
                      </a:extLst>
                    </a:gridCol>
                    <a:gridCol w="4937034">
                      <a:extLst>
                        <a:ext uri="{9D8B030D-6E8A-4147-A177-3AD203B41FA5}">
                          <a16:colId xmlns:a16="http://schemas.microsoft.com/office/drawing/2014/main" val="4022490049"/>
                        </a:ext>
                      </a:extLst>
                    </a:gridCol>
                  </a:tblGrid>
                  <a:tr h="3014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dirty="0"/>
                            <a:t>단계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dirty="0"/>
                            <a:t>내용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4192245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1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75758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5929234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2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175758" b="-7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7612325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3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275758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855706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4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375758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432834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5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475758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5517001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6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575758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4157837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7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675758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654770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/>
                            <a:t>8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775758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9808951"/>
                      </a:ext>
                    </a:extLst>
                  </a:tr>
                  <a:tr h="4019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sz="1200" dirty="0"/>
                            <a:t>9</a:t>
                          </a:r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83680" marR="83680" marT="41840" marB="4184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2330" t="-87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83879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4D2CF8D2-C00A-C946-252E-02832F67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1622"/>
            <a:ext cx="5563499" cy="39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05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D762C-BE16-F38E-615A-A2772748220D}"/>
              </a:ext>
            </a:extLst>
          </p:cNvPr>
          <p:cNvSpPr txBox="1"/>
          <p:nvPr/>
        </p:nvSpPr>
        <p:spPr>
          <a:xfrm>
            <a:off x="558362" y="434856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8.1 VAE</a:t>
            </a:r>
            <a:r>
              <a:rPr lang="ko-KR" altLang="en-US" b="1" dirty="0"/>
              <a:t>에서 확산 모델로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DBAF8-92BE-9B07-A205-5F37821A5A1D}"/>
              </a:ext>
            </a:extLst>
          </p:cNvPr>
          <p:cNvSpPr txBox="1"/>
          <p:nvPr/>
        </p:nvSpPr>
        <p:spPr>
          <a:xfrm>
            <a:off x="558362" y="1152374"/>
            <a:ext cx="5164552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확산 모델</a:t>
            </a:r>
            <a:r>
              <a:rPr lang="en-US" altLang="ko-KR" sz="1100" b="1" dirty="0"/>
              <a:t>(Denoising Diffusion Probabilistic Models, DDPM)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DDPM</a:t>
            </a:r>
            <a:r>
              <a:rPr lang="ko-KR" altLang="en-US" sz="1100" dirty="0"/>
              <a:t>은 최근 주목받는 생성 모델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VAE</a:t>
            </a:r>
            <a:r>
              <a:rPr lang="ko-KR" altLang="en-US" sz="1100" dirty="0"/>
              <a:t>의 계층적 구조를 넘어</a:t>
            </a:r>
            <a:r>
              <a:rPr lang="en-US" altLang="ko-KR" sz="1100" dirty="0"/>
              <a:t>, </a:t>
            </a:r>
            <a:r>
              <a:rPr lang="ko-KR" altLang="en-US" sz="1100" dirty="0"/>
              <a:t>노이즈 제거 과정을 통한 점진적 생성 방식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다양한 유사 모델이 존재하지만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이 책에서는 </a:t>
            </a:r>
            <a:r>
              <a:rPr lang="en-US" altLang="ko-KR" sz="1100" dirty="0"/>
              <a:t>DDPM</a:t>
            </a:r>
            <a:r>
              <a:rPr lang="ko-KR" altLang="en-US" sz="1100" dirty="0"/>
              <a:t>을 중심으로 설명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8027F-6D25-8282-9743-AB80482F0CE4}"/>
              </a:ext>
            </a:extLst>
          </p:cNvPr>
          <p:cNvSpPr txBox="1"/>
          <p:nvPr/>
        </p:nvSpPr>
        <p:spPr>
          <a:xfrm>
            <a:off x="6335117" y="1152374"/>
            <a:ext cx="5164552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확산 모델 핵심 용어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Denoising: </a:t>
            </a:r>
            <a:r>
              <a:rPr lang="ko-KR" altLang="en-US" sz="1100" dirty="0"/>
              <a:t>노이즈 제거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Diffusion: </a:t>
            </a:r>
            <a:r>
              <a:rPr lang="ko-KR" altLang="en-US" sz="1100" dirty="0"/>
              <a:t>확산</a:t>
            </a:r>
            <a:r>
              <a:rPr lang="en-US" altLang="ko-KR" sz="1100" dirty="0"/>
              <a:t>, </a:t>
            </a:r>
            <a:r>
              <a:rPr lang="ko-KR" altLang="en-US" sz="1100" dirty="0"/>
              <a:t>물질이 균일하게 퍼지는 현상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Probabilistic: </a:t>
            </a:r>
            <a:r>
              <a:rPr lang="ko-KR" altLang="en-US" sz="1100" dirty="0"/>
              <a:t>확률적 접근을 이용한 기법</a:t>
            </a:r>
            <a:endParaRPr lang="ko-KR" altLang="en-US" sz="11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→ 노이즈를 넣었다가 점차 제거하며 진짜 이미지를 만들어가는 방식</a:t>
            </a:r>
            <a:endParaRPr lang="ko-KR" alt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65D0F-0260-E134-4B89-D7447757EC11}"/>
              </a:ext>
            </a:extLst>
          </p:cNvPr>
          <p:cNvSpPr txBox="1"/>
          <p:nvPr/>
        </p:nvSpPr>
        <p:spPr>
          <a:xfrm>
            <a:off x="558362" y="2827030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8.1.1 VAE </a:t>
            </a:r>
            <a:r>
              <a:rPr lang="ko-KR" altLang="en-US" b="1" dirty="0"/>
              <a:t>복습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6D628-D6B1-7EB6-16B9-64A0AD999CB6}"/>
              </a:ext>
            </a:extLst>
          </p:cNvPr>
          <p:cNvSpPr txBox="1"/>
          <p:nvPr/>
        </p:nvSpPr>
        <p:spPr>
          <a:xfrm>
            <a:off x="558363" y="3509879"/>
            <a:ext cx="5222726" cy="1085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VAE</a:t>
            </a:r>
            <a:r>
              <a:rPr lang="ko-KR" altLang="en-US" sz="1100" dirty="0"/>
              <a:t>는 잠재 변수를 갖는 생성 모델입니다</a:t>
            </a:r>
            <a:r>
              <a:rPr lang="en-US" altLang="ko-KR" sz="1100" dirty="0"/>
              <a:t>.  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dirty="0"/>
              <a:t>정규 분포에서 샘플링한 잠재 변수 </a:t>
            </a:r>
            <a:r>
              <a:rPr lang="en-US" altLang="ko-KR" sz="1100" dirty="0"/>
              <a:t>`z`</a:t>
            </a:r>
            <a:r>
              <a:rPr lang="ko-KR" altLang="en-US" sz="1100" dirty="0"/>
              <a:t>를 관측 변수 </a:t>
            </a:r>
            <a:r>
              <a:rPr lang="en-US" altLang="ko-KR" sz="1100" dirty="0"/>
              <a:t>`x`</a:t>
            </a:r>
            <a:r>
              <a:rPr lang="ko-KR" altLang="en-US" sz="1100" dirty="0"/>
              <a:t>로 변환하기 위해 </a:t>
            </a:r>
            <a:r>
              <a:rPr lang="ko-KR" altLang="en-US" sz="1100" b="1" dirty="0" err="1"/>
              <a:t>디코더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사용하고</a:t>
            </a:r>
            <a:r>
              <a:rPr lang="en-US" altLang="ko-KR" sz="1100" dirty="0"/>
              <a:t>,  </a:t>
            </a:r>
            <a:r>
              <a:rPr lang="ko-KR" altLang="en-US" sz="1100" dirty="0"/>
              <a:t>반대로 </a:t>
            </a:r>
            <a:r>
              <a:rPr lang="en-US" altLang="ko-KR" sz="1100" dirty="0"/>
              <a:t>`x`</a:t>
            </a:r>
            <a:r>
              <a:rPr lang="ko-KR" altLang="en-US" sz="1100" dirty="0"/>
              <a:t>로부터 </a:t>
            </a:r>
            <a:r>
              <a:rPr lang="en-US" altLang="ko-KR" sz="1100" dirty="0"/>
              <a:t>`z`</a:t>
            </a:r>
            <a:r>
              <a:rPr lang="ko-KR" altLang="en-US" sz="1100" dirty="0"/>
              <a:t>를 얻기 위해 </a:t>
            </a:r>
            <a:r>
              <a:rPr lang="ko-KR" altLang="en-US" sz="1100" b="1" dirty="0"/>
              <a:t>인코더</a:t>
            </a:r>
            <a:r>
              <a:rPr lang="ko-KR" altLang="en-US" sz="1100" dirty="0"/>
              <a:t>를 사용합니다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→ </a:t>
            </a:r>
            <a:r>
              <a:rPr lang="ko-KR" altLang="en-US" sz="1100" dirty="0"/>
              <a:t>신경망을 통해 </a:t>
            </a:r>
            <a:r>
              <a:rPr lang="en-US" altLang="ko-KR" sz="1100" dirty="0"/>
              <a:t>`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x|z</a:t>
            </a:r>
            <a:r>
              <a:rPr lang="en-US" altLang="ko-KR" sz="1100" dirty="0"/>
              <a:t>)`</a:t>
            </a:r>
            <a:r>
              <a:rPr lang="ko-KR" altLang="en-US" sz="1100" dirty="0"/>
              <a:t>와 </a:t>
            </a:r>
            <a:r>
              <a:rPr lang="en-US" altLang="ko-KR" sz="1100" dirty="0"/>
              <a:t>`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z|x</a:t>
            </a:r>
            <a:r>
              <a:rPr lang="en-US" altLang="ko-KR" sz="1100" dirty="0"/>
              <a:t>)`</a:t>
            </a:r>
            <a:r>
              <a:rPr lang="ko-KR" altLang="en-US" sz="1100" dirty="0"/>
              <a:t>를 학습합니다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85AEF7-DB63-353C-DFAB-B7779168F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143" y="3226129"/>
            <a:ext cx="3810100" cy="217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D7EFD0-7105-6BEC-00DE-2C536911C55F}"/>
              </a:ext>
            </a:extLst>
          </p:cNvPr>
          <p:cNvSpPr txBox="1"/>
          <p:nvPr/>
        </p:nvSpPr>
        <p:spPr>
          <a:xfrm>
            <a:off x="6913271" y="5569767"/>
            <a:ext cx="3434419" cy="57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[</a:t>
            </a:r>
            <a:r>
              <a:rPr lang="ko-KR" altLang="en-US" sz="1100" dirty="0"/>
              <a:t>잠재 변수 </a:t>
            </a:r>
            <a:r>
              <a:rPr lang="en-US" altLang="ko-KR" sz="1100" dirty="0"/>
              <a:t>z] → (Decoder 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x|z</a:t>
            </a:r>
            <a:r>
              <a:rPr lang="en-US" altLang="ko-KR" sz="1100" dirty="0"/>
              <a:t>)) → [</a:t>
            </a:r>
            <a:r>
              <a:rPr lang="ko-KR" altLang="en-US" sz="1100" dirty="0"/>
              <a:t>관측 변수 </a:t>
            </a:r>
            <a:r>
              <a:rPr lang="en-US" altLang="ko-KR" sz="1100" dirty="0"/>
              <a:t>x]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[</a:t>
            </a:r>
            <a:r>
              <a:rPr lang="ko-KR" altLang="en-US" sz="1100" dirty="0"/>
              <a:t>관측 변수 </a:t>
            </a:r>
            <a:r>
              <a:rPr lang="en-US" altLang="ko-KR" sz="1100" dirty="0"/>
              <a:t>x] → (Encoder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z|x</a:t>
            </a:r>
            <a:r>
              <a:rPr lang="en-US" altLang="ko-KR" sz="1100" dirty="0"/>
              <a:t>)) → [</a:t>
            </a:r>
            <a:r>
              <a:rPr lang="ko-KR" altLang="en-US" sz="1100" dirty="0"/>
              <a:t>잠재 변수 </a:t>
            </a:r>
            <a:r>
              <a:rPr lang="en-US" altLang="ko-KR" sz="1100" dirty="0"/>
              <a:t>z]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55320-AFA4-82E8-A19B-12DAB1F2A184}"/>
              </a:ext>
            </a:extLst>
          </p:cNvPr>
          <p:cNvSpPr txBox="1"/>
          <p:nvPr/>
        </p:nvSpPr>
        <p:spPr>
          <a:xfrm>
            <a:off x="626443" y="5097376"/>
            <a:ext cx="5708674" cy="822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dirty="0" err="1"/>
              <a:t>pθ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x|z</a:t>
            </a:r>
            <a:r>
              <a:rPr lang="en-US" altLang="ko-KR" sz="1100" dirty="0"/>
              <a:t>) : </a:t>
            </a:r>
            <a:r>
              <a:rPr lang="ko-KR" altLang="en-US" sz="1100" dirty="0"/>
              <a:t>잠재 변수 → 관측 변수 </a:t>
            </a:r>
            <a:r>
              <a:rPr lang="en-US" altLang="ko-KR" sz="1100" dirty="0"/>
              <a:t>(Decoder)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z|x</a:t>
            </a:r>
            <a:r>
              <a:rPr lang="en-US" altLang="ko-KR" sz="1100" dirty="0"/>
              <a:t>) : </a:t>
            </a:r>
            <a:r>
              <a:rPr lang="ko-KR" altLang="en-US" sz="1100" dirty="0"/>
              <a:t>관측 변수 → 잠재 변수 </a:t>
            </a:r>
            <a:r>
              <a:rPr lang="en-US" altLang="ko-KR" sz="1100" dirty="0"/>
              <a:t>(Encoder)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→</a:t>
            </a:r>
            <a:r>
              <a:rPr lang="ko-KR" altLang="en-US" sz="1100" dirty="0"/>
              <a:t> 두 신경망이 상호작용하며 확률 분포를 학습</a:t>
            </a:r>
          </a:p>
        </p:txBody>
      </p:sp>
    </p:spTree>
    <p:extLst>
      <p:ext uri="{BB962C8B-B14F-4D97-AF65-F5344CB8AC3E}">
        <p14:creationId xmlns:p14="http://schemas.microsoft.com/office/powerpoint/2010/main" val="131787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0BF2A-C426-F0AA-D802-734EB9DF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BDA4DB-242A-5FC4-2C4C-A3566E91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49" y="2590174"/>
            <a:ext cx="5456903" cy="2053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0DAF5-917E-A37D-9310-DCF01C7EE6C9}"/>
              </a:ext>
            </a:extLst>
          </p:cNvPr>
          <p:cNvSpPr txBox="1"/>
          <p:nvPr/>
        </p:nvSpPr>
        <p:spPr>
          <a:xfrm>
            <a:off x="399780" y="393781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8.1.2 </a:t>
            </a:r>
            <a:r>
              <a:rPr lang="ko-KR" altLang="en-US" b="1" dirty="0"/>
              <a:t>잠재 변수 계층화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A5DF-C249-5C1E-631D-A822630FD202}"/>
              </a:ext>
            </a:extLst>
          </p:cNvPr>
          <p:cNvSpPr txBox="1"/>
          <p:nvPr/>
        </p:nvSpPr>
        <p:spPr>
          <a:xfrm>
            <a:off x="531149" y="1615765"/>
            <a:ext cx="6266980" cy="822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dirty="0"/>
              <a:t>기존 </a:t>
            </a:r>
            <a:r>
              <a:rPr lang="en-US" altLang="ko-KR" sz="1100" dirty="0"/>
              <a:t>VAE</a:t>
            </a:r>
            <a:r>
              <a:rPr lang="ko-KR" altLang="en-US" sz="1100" dirty="0"/>
              <a:t>는 잠재 변수 </a:t>
            </a:r>
            <a:r>
              <a:rPr lang="en-US" altLang="ko-KR" sz="1100" dirty="0"/>
              <a:t>z </a:t>
            </a:r>
            <a:r>
              <a:rPr lang="ko-KR" altLang="en-US" sz="1100" dirty="0"/>
              <a:t>하나만을 사용했습니다</a:t>
            </a:r>
            <a:r>
              <a:rPr lang="en-US" altLang="ko-KR" sz="1100" dirty="0"/>
              <a:t>.  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dirty="0"/>
              <a:t>하지만 </a:t>
            </a:r>
            <a:r>
              <a:rPr lang="ko-KR" altLang="en-US" sz="1100" b="1" dirty="0"/>
              <a:t>계층형 </a:t>
            </a:r>
            <a:r>
              <a:rPr lang="en-US" altLang="ko-KR" sz="1100" b="1" dirty="0"/>
              <a:t>VAE</a:t>
            </a:r>
            <a:r>
              <a:rPr lang="ko-KR" altLang="en-US" sz="1100" dirty="0"/>
              <a:t>에서는 잠재 변수를 여러 단계로 확장합니다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→ </a:t>
            </a:r>
            <a:r>
              <a:rPr lang="ko-KR" altLang="en-US" sz="1100" dirty="0"/>
              <a:t>여러 층의 </a:t>
            </a:r>
            <a:r>
              <a:rPr lang="en-US" altLang="ko-KR" sz="1100" dirty="0"/>
              <a:t>z₁, z₂, ..., zₜ</a:t>
            </a:r>
            <a:r>
              <a:rPr lang="ko-KR" altLang="en-US" sz="1100" dirty="0"/>
              <a:t>을 활용하여 복잡한 데이터 구조를 더 정밀하게 표현 가능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B23CA-4104-B969-9593-CCA7095D9312}"/>
              </a:ext>
            </a:extLst>
          </p:cNvPr>
          <p:cNvSpPr txBox="1"/>
          <p:nvPr/>
        </p:nvSpPr>
        <p:spPr>
          <a:xfrm>
            <a:off x="531149" y="4643946"/>
            <a:ext cx="5499537" cy="57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각 단계에서 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(zᵢ₋₁ | zᵢ)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(zᵢ | zᵢ₋₁)</a:t>
            </a:r>
            <a:r>
              <a:rPr lang="ko-KR" altLang="en-US" sz="1100" dirty="0"/>
              <a:t>를 통해 점진적으로 표현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/>
              <a:t>디코더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₁(</a:t>
            </a:r>
            <a:r>
              <a:rPr lang="en-US" altLang="ko-KR" sz="1100" dirty="0" err="1"/>
              <a:t>x|z</a:t>
            </a:r>
            <a:r>
              <a:rPr lang="en-US" altLang="ko-KR" sz="1100" dirty="0"/>
              <a:t>₁), </a:t>
            </a:r>
            <a:r>
              <a:rPr lang="ko-KR" altLang="en-US" sz="1100" dirty="0"/>
              <a:t>인코더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₁(z₁|x)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A10D3B-64F6-0883-3F81-FD0F78BCC250}"/>
              </a:ext>
            </a:extLst>
          </p:cNvPr>
          <p:cNvSpPr txBox="1"/>
          <p:nvPr/>
        </p:nvSpPr>
        <p:spPr>
          <a:xfrm>
            <a:off x="6640286" y="1615765"/>
            <a:ext cx="5289738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계층 구조의 장점</a:t>
            </a:r>
          </a:p>
          <a:p>
            <a:pPr>
              <a:lnSpc>
                <a:spcPct val="150000"/>
              </a:lnSpc>
              <a:buNone/>
            </a:pP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 err="1"/>
              <a:t>마르코프</a:t>
            </a:r>
            <a:r>
              <a:rPr lang="ko-KR" altLang="en-US" sz="1100" b="1" dirty="0"/>
              <a:t> 성질을 활용한 효율성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₂(z₁|z₂)</a:t>
            </a:r>
            <a:r>
              <a:rPr lang="ko-KR" altLang="en-US" sz="1100" dirty="0"/>
              <a:t>는 </a:t>
            </a:r>
            <a:r>
              <a:rPr lang="en-US" altLang="ko-KR" sz="1100" dirty="0"/>
              <a:t>z₂</a:t>
            </a:r>
            <a:r>
              <a:rPr lang="ko-KR" altLang="en-US" sz="1100" dirty="0"/>
              <a:t>만 보고 </a:t>
            </a:r>
            <a:r>
              <a:rPr lang="en-US" altLang="ko-KR" sz="1100" dirty="0"/>
              <a:t>z₁</a:t>
            </a:r>
            <a:r>
              <a:rPr lang="ko-KR" altLang="en-US" sz="1100" dirty="0"/>
              <a:t>을 예측 → 복잡도 감소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계층적 구조로 복잡한 대상도 효율적으로 표현 가능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대규모 시스템 개발에 유효 개발자 분업</a:t>
            </a:r>
            <a:r>
              <a:rPr lang="en-US" altLang="ko-KR" sz="1100" dirty="0"/>
              <a:t>, </a:t>
            </a:r>
            <a:r>
              <a:rPr lang="ko-KR" altLang="en-US" sz="1100" dirty="0"/>
              <a:t>범위 분할</a:t>
            </a:r>
            <a:r>
              <a:rPr lang="en-US" altLang="ko-KR" sz="1100" dirty="0"/>
              <a:t>, </a:t>
            </a:r>
            <a:r>
              <a:rPr lang="ko-KR" altLang="en-US" sz="1100" dirty="0"/>
              <a:t>모듈화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7214D-EB4F-E783-7946-818F8FB40B49}"/>
              </a:ext>
            </a:extLst>
          </p:cNvPr>
          <p:cNvSpPr txBox="1"/>
          <p:nvPr/>
        </p:nvSpPr>
        <p:spPr>
          <a:xfrm>
            <a:off x="6569529" y="3961702"/>
            <a:ext cx="528973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확산 모델로의 전환</a:t>
            </a:r>
          </a:p>
          <a:p>
            <a:pPr>
              <a:lnSpc>
                <a:spcPct val="150000"/>
              </a:lnSpc>
              <a:buNone/>
            </a:pP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계층형 </a:t>
            </a:r>
            <a:r>
              <a:rPr lang="en-US" altLang="ko-KR" sz="1100" dirty="0"/>
              <a:t>VAE</a:t>
            </a:r>
            <a:r>
              <a:rPr lang="ko-KR" altLang="en-US" sz="1100" dirty="0"/>
              <a:t>에서는 총 </a:t>
            </a:r>
            <a:r>
              <a:rPr lang="en-US" altLang="ko-KR" sz="1100" dirty="0"/>
              <a:t>2T</a:t>
            </a:r>
            <a:r>
              <a:rPr lang="ko-KR" altLang="en-US" sz="1100" dirty="0"/>
              <a:t>개의 신경망이 필요 → </a:t>
            </a:r>
            <a:r>
              <a:rPr lang="en-US" altLang="ko-KR" sz="1100" dirty="0"/>
              <a:t>T</a:t>
            </a:r>
            <a:r>
              <a:rPr lang="ko-KR" altLang="en-US" sz="1100" dirty="0"/>
              <a:t>가 커지면 비현실적  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확산 모델은 이를 개선한 구조로</a:t>
            </a:r>
            <a:r>
              <a:rPr lang="en-US" altLang="ko-KR" sz="1100" dirty="0"/>
              <a:t>, </a:t>
            </a:r>
            <a:r>
              <a:rPr lang="ko-KR" altLang="en-US" sz="1100" b="1" dirty="0"/>
              <a:t>하나의 신경망으로 반복적 계산 </a:t>
            </a:r>
            <a:r>
              <a:rPr lang="ko-KR" altLang="en-US" sz="1100" dirty="0"/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1716166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B8B475-76EF-FF50-7B7C-71640F4AD22A}"/>
              </a:ext>
            </a:extLst>
          </p:cNvPr>
          <p:cNvSpPr txBox="1"/>
          <p:nvPr/>
        </p:nvSpPr>
        <p:spPr>
          <a:xfrm>
            <a:off x="399780" y="393781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8.1.3 </a:t>
            </a:r>
            <a:r>
              <a:rPr lang="ko-KR" altLang="en-US" b="1" dirty="0"/>
              <a:t>확산 모델로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38042-3810-6624-82E5-9C03744FB696}"/>
              </a:ext>
            </a:extLst>
          </p:cNvPr>
          <p:cNvSpPr txBox="1"/>
          <p:nvPr/>
        </p:nvSpPr>
        <p:spPr>
          <a:xfrm>
            <a:off x="476720" y="1048356"/>
            <a:ext cx="4291223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계층형 </a:t>
            </a:r>
            <a:r>
              <a:rPr lang="en-US" altLang="ko-KR" sz="1100" b="1" dirty="0"/>
              <a:t>VAE → </a:t>
            </a:r>
            <a:r>
              <a:rPr lang="ko-KR" altLang="en-US" sz="1100" b="1" dirty="0"/>
              <a:t>확산 모델로의 진화</a:t>
            </a:r>
          </a:p>
          <a:p>
            <a:pPr>
              <a:lnSpc>
                <a:spcPct val="150000"/>
              </a:lnSpc>
              <a:buNone/>
            </a:pPr>
            <a:endParaRPr lang="ko-KR" altLang="en-US" sz="1100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dirty="0"/>
              <a:t>이전 구조에서 두 가지만 변경하면 됩니다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1. </a:t>
            </a:r>
            <a:r>
              <a:rPr lang="ko-KR" altLang="en-US" sz="1100" dirty="0"/>
              <a:t>관측 변수와 잠재 변수의 차원을 </a:t>
            </a:r>
            <a:r>
              <a:rPr lang="ko-KR" altLang="en-US" sz="1100" b="1" dirty="0"/>
              <a:t>동일하게 맞춤</a:t>
            </a:r>
            <a:endParaRPr lang="ko-KR" altLang="en-US" sz="1100" dirty="0"/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2. </a:t>
            </a:r>
            <a:r>
              <a:rPr lang="ko-KR" altLang="en-US" sz="1100" dirty="0"/>
              <a:t>인코더에 </a:t>
            </a:r>
            <a:r>
              <a:rPr lang="ko-KR" altLang="en-US" sz="1100" b="1" dirty="0"/>
              <a:t>정규 분포를 따르는 노이즈</a:t>
            </a:r>
            <a:r>
              <a:rPr lang="ko-KR" altLang="en-US" sz="1100" dirty="0"/>
              <a:t>를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E6D055-4F09-D914-585F-19654C99F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58" y="3234170"/>
            <a:ext cx="5778342" cy="2718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B3E6A-E284-AFBE-EF3C-908DEC036164}"/>
              </a:ext>
            </a:extLst>
          </p:cNvPr>
          <p:cNvSpPr txBox="1"/>
          <p:nvPr/>
        </p:nvSpPr>
        <p:spPr>
          <a:xfrm>
            <a:off x="6327791" y="3757001"/>
            <a:ext cx="5289738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모든 </a:t>
            </a:r>
            <a:r>
              <a:rPr lang="en-US" altLang="ko-KR" sz="1100" dirty="0"/>
              <a:t>xₜ</a:t>
            </a:r>
            <a:r>
              <a:rPr lang="ko-KR" altLang="en-US" sz="1100" dirty="0"/>
              <a:t>는 동일한 차원의 잠재 변수로 간주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 err="1"/>
              <a:t>정방향</a:t>
            </a:r>
            <a:r>
              <a:rPr lang="en-US" altLang="ko-KR" sz="1100" dirty="0"/>
              <a:t>: </a:t>
            </a:r>
            <a:r>
              <a:rPr lang="ko-KR" altLang="en-US" sz="1100" dirty="0"/>
              <a:t>노이즈 점진적 추가 </a:t>
            </a:r>
            <a:r>
              <a:rPr lang="en-US" altLang="ko-KR" sz="1100" dirty="0"/>
              <a:t>(q)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역방향</a:t>
            </a:r>
            <a:r>
              <a:rPr lang="en-US" altLang="ko-KR" sz="1100" dirty="0"/>
              <a:t>: </a:t>
            </a:r>
            <a:r>
              <a:rPr lang="ko-KR" altLang="en-US" sz="1100" dirty="0"/>
              <a:t>노이즈 점진적 제거 </a:t>
            </a:r>
            <a:r>
              <a:rPr lang="en-US" altLang="ko-KR" sz="1100" dirty="0"/>
              <a:t>(p)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구조가 </a:t>
            </a:r>
            <a:r>
              <a:rPr lang="en-US" altLang="ko-KR" sz="1100" dirty="0"/>
              <a:t>VAE</a:t>
            </a:r>
            <a:r>
              <a:rPr lang="ko-KR" altLang="en-US" sz="1100" dirty="0"/>
              <a:t>보다 단순하고</a:t>
            </a:r>
            <a:r>
              <a:rPr lang="en-US" altLang="ko-KR" sz="1100" dirty="0"/>
              <a:t>, </a:t>
            </a:r>
            <a:r>
              <a:rPr lang="ko-KR" altLang="en-US" sz="1100" dirty="0"/>
              <a:t>효율적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7F54B-AE48-A86E-11F0-4E58EB35C378}"/>
              </a:ext>
            </a:extLst>
          </p:cNvPr>
          <p:cNvSpPr txBox="1"/>
          <p:nvPr/>
        </p:nvSpPr>
        <p:spPr>
          <a:xfrm>
            <a:off x="6327791" y="5044549"/>
            <a:ext cx="5412452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200" b="1" dirty="0"/>
              <a:t>노이즈 비유 </a:t>
            </a:r>
            <a:r>
              <a:rPr lang="en-US" altLang="ko-KR" sz="1200" b="1" dirty="0"/>
              <a:t>- “</a:t>
            </a:r>
            <a:r>
              <a:rPr lang="ko-KR" altLang="en-US" sz="1200" b="1" dirty="0"/>
              <a:t>확산 모델은 커피에 우유가 섞이는 것처럼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점점 섞이고 다시 거꾸로 분리해내는 과정이다”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8A6AF7-F730-9D08-F3D4-2F13C69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65211"/>
              </p:ext>
            </p:extLst>
          </p:nvPr>
        </p:nvGraphicFramePr>
        <p:xfrm>
          <a:off x="5004460" y="1456720"/>
          <a:ext cx="670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585">
                  <a:extLst>
                    <a:ext uri="{9D8B030D-6E8A-4147-A177-3AD203B41FA5}">
                      <a16:colId xmlns:a16="http://schemas.microsoft.com/office/drawing/2014/main" val="345775846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729040063"/>
                    </a:ext>
                  </a:extLst>
                </a:gridCol>
                <a:gridCol w="2636815">
                  <a:extLst>
                    <a:ext uri="{9D8B030D-6E8A-4147-A177-3AD203B41FA5}">
                      <a16:colId xmlns:a16="http://schemas.microsoft.com/office/drawing/2014/main" val="593593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VAE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dirty="0"/>
                        <a:t>확산 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29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/>
                        <a:t>잠재 변수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 또는 계층적 </a:t>
                      </a:r>
                      <a:r>
                        <a:rPr lang="en-US" altLang="ko-KR" sz="1100" dirty="0"/>
                        <a:t>(z₁, z₂...)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모든 단계가 동일 차원 </a:t>
                      </a:r>
                      <a:r>
                        <a:rPr lang="en-US" altLang="ko-KR" sz="1100" dirty="0"/>
                        <a:t>(xₜ)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인코더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 err="1"/>
                        <a:t>디코더</a:t>
                      </a:r>
                      <a:r>
                        <a:rPr lang="ko-KR" altLang="en-US" sz="1100" b="1" dirty="0"/>
                        <a:t>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다수의 신경망 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하나의 네트워크로 반복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935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노이즈 활용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가우시안</a:t>
                      </a:r>
                      <a:r>
                        <a:rPr lang="ko-KR" altLang="en-US" sz="1100" dirty="0"/>
                        <a:t> 정규분포에서 샘플링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노이즈를 추가하고 제거하는 방식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60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계산 효율성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</a:t>
                      </a:r>
                      <a:r>
                        <a:rPr lang="ko-KR" altLang="en-US" sz="1100" dirty="0"/>
                        <a:t>가 커질수록 모델 수 증가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반복으로 구현 가능 → 효율적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00335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33EF610-4766-F442-5862-031B04F64CEF}"/>
              </a:ext>
            </a:extLst>
          </p:cNvPr>
          <p:cNvSpPr txBox="1"/>
          <p:nvPr/>
        </p:nvSpPr>
        <p:spPr>
          <a:xfrm>
            <a:off x="4879992" y="1044449"/>
            <a:ext cx="429122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■ </a:t>
            </a:r>
            <a:r>
              <a:rPr lang="en-US" altLang="ko-KR" sz="1100" b="1" dirty="0"/>
              <a:t>VAE vs </a:t>
            </a:r>
            <a:r>
              <a:rPr lang="ko-KR" altLang="en-US" sz="1100" b="1" dirty="0"/>
              <a:t>확산 모델</a:t>
            </a:r>
          </a:p>
        </p:txBody>
      </p:sp>
    </p:spTree>
    <p:extLst>
      <p:ext uri="{BB962C8B-B14F-4D97-AF65-F5344CB8AC3E}">
        <p14:creationId xmlns:p14="http://schemas.microsoft.com/office/powerpoint/2010/main" val="247701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4B0B7-C651-ABA2-2AF7-614FB483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28F73-C993-DA9D-1B30-2883A27E5BA7}"/>
              </a:ext>
            </a:extLst>
          </p:cNvPr>
          <p:cNvSpPr txBox="1"/>
          <p:nvPr/>
        </p:nvSpPr>
        <p:spPr>
          <a:xfrm>
            <a:off x="399780" y="39378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8.2 </a:t>
            </a:r>
            <a:r>
              <a:rPr lang="ko-KR" altLang="en-US" b="1" dirty="0"/>
              <a:t>확산 과정과 </a:t>
            </a:r>
            <a:r>
              <a:rPr lang="ko-KR" altLang="en-US" b="1" dirty="0" err="1"/>
              <a:t>역확산</a:t>
            </a:r>
            <a:r>
              <a:rPr lang="ko-KR" altLang="en-US" b="1" dirty="0"/>
              <a:t>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28CFD-8932-2659-0111-EF2EFBA92919}"/>
              </a:ext>
            </a:extLst>
          </p:cNvPr>
          <p:cNvSpPr txBox="1"/>
          <p:nvPr/>
        </p:nvSpPr>
        <p:spPr>
          <a:xfrm>
            <a:off x="509378" y="992164"/>
            <a:ext cx="6266980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dirty="0"/>
              <a:t>확산 모델은 두 가지 흐름으로 구성됩니다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1. </a:t>
            </a:r>
            <a:r>
              <a:rPr lang="ko-KR" altLang="en-US" sz="1100" b="1" dirty="0"/>
              <a:t>확산 과정 </a:t>
            </a:r>
            <a:r>
              <a:rPr lang="en-US" altLang="ko-KR" sz="1100" b="1" dirty="0"/>
              <a:t>(Forward Process)</a:t>
            </a:r>
            <a:r>
              <a:rPr lang="en-US" altLang="ko-KR" sz="1100" dirty="0"/>
              <a:t>: </a:t>
            </a:r>
            <a:r>
              <a:rPr lang="ko-KR" altLang="en-US" sz="1100" dirty="0"/>
              <a:t>데이터에 점차 노이즈를 추가함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2. </a:t>
            </a:r>
            <a:r>
              <a:rPr lang="ko-KR" altLang="en-US" sz="1100" b="1" dirty="0" err="1"/>
              <a:t>역확산</a:t>
            </a:r>
            <a:r>
              <a:rPr lang="ko-KR" altLang="en-US" sz="1100" b="1" dirty="0"/>
              <a:t> 과정 </a:t>
            </a:r>
            <a:r>
              <a:rPr lang="en-US" altLang="ko-KR" sz="1100" b="1" dirty="0"/>
              <a:t>(Reverse Process)</a:t>
            </a:r>
            <a:r>
              <a:rPr lang="en-US" altLang="ko-KR" sz="1100" dirty="0"/>
              <a:t>: </a:t>
            </a:r>
            <a:r>
              <a:rPr lang="ko-KR" altLang="en-US" sz="1100" dirty="0"/>
              <a:t>노이즈를 제거하여 원래 데이터를 복원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-</a:t>
            </a:r>
            <a:r>
              <a:rPr lang="ko-KR" altLang="en-US" sz="1100" dirty="0"/>
              <a:t> 물리학의 입자 확산 현상에서 착안 </a:t>
            </a:r>
            <a:r>
              <a:rPr lang="en-US" altLang="ko-KR" sz="1100" dirty="0"/>
              <a:t>(</a:t>
            </a:r>
            <a:r>
              <a:rPr lang="ko-KR" altLang="en-US" sz="1100" dirty="0"/>
              <a:t>무작위로 퍼지다 균일해지는 현상</a:t>
            </a:r>
            <a:r>
              <a:rPr lang="en-US" altLang="ko-KR" sz="1100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A0D723-49CB-1E56-3BD2-CE7551C6C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9" y="1163055"/>
            <a:ext cx="6030812" cy="24483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9CBA3E-111B-8DFE-8076-8599C83A44DA}"/>
              </a:ext>
            </a:extLst>
          </p:cNvPr>
          <p:cNvSpPr txBox="1"/>
          <p:nvPr/>
        </p:nvSpPr>
        <p:spPr>
          <a:xfrm>
            <a:off x="399780" y="2365933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8.2.1 </a:t>
            </a:r>
            <a:r>
              <a:rPr lang="ko-KR" altLang="en-US" b="1" dirty="0"/>
              <a:t>확산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00AA8-7E21-336D-78CF-7C77BFC0DFEF}"/>
              </a:ext>
            </a:extLst>
          </p:cNvPr>
          <p:cNvSpPr txBox="1"/>
          <p:nvPr/>
        </p:nvSpPr>
        <p:spPr>
          <a:xfrm>
            <a:off x="509378" y="2884106"/>
            <a:ext cx="6266980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매 시점마다 데이터에 </a:t>
            </a:r>
            <a:r>
              <a:rPr lang="ko-KR" altLang="en-US" sz="1100" b="1" dirty="0" err="1"/>
              <a:t>가우시안</a:t>
            </a:r>
            <a:r>
              <a:rPr lang="ko-KR" altLang="en-US" sz="1100" b="1" dirty="0"/>
              <a:t> 노이즈</a:t>
            </a:r>
            <a:r>
              <a:rPr lang="ko-KR" altLang="en-US" sz="1100" dirty="0"/>
              <a:t>를 추가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마지막에는 완전한 노이즈 상태 </a:t>
            </a:r>
            <a:r>
              <a:rPr lang="en-US" altLang="ko-KR" sz="1100" dirty="0"/>
              <a:t>`</a:t>
            </a:r>
            <a:r>
              <a:rPr lang="en-US" altLang="ko-KR" sz="1100" b="1" dirty="0" err="1"/>
              <a:t>x_T</a:t>
            </a:r>
            <a:r>
              <a:rPr lang="en-US" altLang="ko-KR" sz="1100" dirty="0"/>
              <a:t>` </a:t>
            </a:r>
            <a:r>
              <a:rPr lang="ko-KR" altLang="en-US" sz="1100" dirty="0"/>
              <a:t>도달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목표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데이터의 특성을 서서히 제거해가는 과정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E123BC-C48D-BDBC-CFC0-6028D82105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72"/>
          <a:stretch/>
        </p:blipFill>
        <p:spPr>
          <a:xfrm>
            <a:off x="598277" y="3905301"/>
            <a:ext cx="5243722" cy="5674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0BCF4F-71AE-838C-09C2-92C97327D660}"/>
              </a:ext>
            </a:extLst>
          </p:cNvPr>
          <p:cNvSpPr txBox="1"/>
          <p:nvPr/>
        </p:nvSpPr>
        <p:spPr>
          <a:xfrm>
            <a:off x="703828" y="5662623"/>
            <a:ext cx="3614131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예</a:t>
            </a:r>
            <a:r>
              <a:rPr lang="en-US" altLang="ko-KR" sz="1100" b="1" dirty="0"/>
              <a:t>: βₜ = 0.01</a:t>
            </a:r>
            <a:r>
              <a:rPr lang="ko-KR" altLang="en-US" sz="1100" b="1" dirty="0"/>
              <a:t>이면 → </a:t>
            </a:r>
            <a:r>
              <a:rPr lang="en-US" altLang="ko-KR" sz="1100" b="1" dirty="0"/>
              <a:t>xₜ ≈ 0.995 xₜ₋₁ + 0.1 ε</a:t>
            </a:r>
            <a:br>
              <a:rPr lang="en-US" altLang="ko-KR" sz="1100" b="1" dirty="0"/>
            </a:br>
            <a:r>
              <a:rPr lang="en-US" altLang="ko-KR" sz="1100" b="1" dirty="0"/>
              <a:t>→ </a:t>
            </a:r>
            <a:r>
              <a:rPr lang="ko-KR" altLang="en-US" sz="1100" b="1" dirty="0"/>
              <a:t>분산은 유지하되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정보는 사라짐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9E412-780D-38CE-52CA-972C505501CE}"/>
              </a:ext>
            </a:extLst>
          </p:cNvPr>
          <p:cNvSpPr txBox="1"/>
          <p:nvPr/>
        </p:nvSpPr>
        <p:spPr>
          <a:xfrm>
            <a:off x="6449349" y="4051467"/>
            <a:ext cx="5243722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왜 스케일다운</a:t>
            </a:r>
            <a:r>
              <a:rPr lang="en-US" altLang="ko-KR" sz="1100" b="1" dirty="0"/>
              <a:t>(√(1-βₜ) </a:t>
            </a:r>
            <a:r>
              <a:rPr lang="ko-KR" altLang="en-US" sz="1100" b="1" dirty="0"/>
              <a:t>곱셈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을 하는가</a:t>
            </a:r>
            <a:r>
              <a:rPr lang="en-US" altLang="ko-KR" sz="1100" b="1" dirty="0"/>
              <a:t>?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단순히 노이즈만 더하면 전체 분산이 점점 커짐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이전 데이터도 스케일 조정해주면 분산이 일정하게 유지됨</a:t>
            </a:r>
          </a:p>
          <a:p>
            <a:pPr>
              <a:lnSpc>
                <a:spcPct val="150000"/>
              </a:lnSpc>
            </a:pP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b="1" dirty="0"/>
              <a:t>📝 </a:t>
            </a:r>
            <a:r>
              <a:rPr lang="en-US" altLang="ko-KR" sz="1100" b="1" dirty="0"/>
              <a:t>NOTE:</a:t>
            </a:r>
            <a:br>
              <a:rPr lang="en-US" altLang="ko-KR" sz="1100" dirty="0"/>
            </a:br>
            <a:r>
              <a:rPr lang="en-US" altLang="ko-KR" sz="1100" b="1" dirty="0"/>
              <a:t>"</a:t>
            </a:r>
            <a:r>
              <a:rPr lang="ko-KR" altLang="en-US" sz="1100" b="1" dirty="0"/>
              <a:t>노이즈를 추가할 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데이터의 정보도 줄여야 의미 있는 확산이 됩니다</a:t>
            </a:r>
            <a:r>
              <a:rPr lang="en-US" altLang="ko-KR" sz="1100" b="1" dirty="0"/>
              <a:t>."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7DCD32A-43FE-4979-C0B2-A00C8526C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2" y="4642256"/>
            <a:ext cx="3102510" cy="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987D-B32B-0B90-5819-901DB403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90DCB-C683-CAE2-0B8B-49B3B7D7F1F6}"/>
              </a:ext>
            </a:extLst>
          </p:cNvPr>
          <p:cNvSpPr txBox="1"/>
          <p:nvPr/>
        </p:nvSpPr>
        <p:spPr>
          <a:xfrm>
            <a:off x="374841" y="395816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8.2.2 </a:t>
            </a:r>
            <a:r>
              <a:rPr lang="ko-KR" altLang="en-US" b="1" dirty="0" err="1"/>
              <a:t>역확산</a:t>
            </a:r>
            <a:r>
              <a:rPr lang="ko-KR" altLang="en-US" b="1" dirty="0"/>
              <a:t> 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06E9C-253D-5676-A72C-3DFBA88EDE60}"/>
              </a:ext>
            </a:extLst>
          </p:cNvPr>
          <p:cNvSpPr txBox="1"/>
          <p:nvPr/>
        </p:nvSpPr>
        <p:spPr>
          <a:xfrm>
            <a:off x="503936" y="884878"/>
            <a:ext cx="8487664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dirty="0" err="1"/>
              <a:t>역확산</a:t>
            </a:r>
            <a:r>
              <a:rPr lang="en-US" altLang="ko-KR" sz="1100" dirty="0"/>
              <a:t>(Reverse Diffusion)</a:t>
            </a:r>
            <a:r>
              <a:rPr lang="ko-KR" altLang="en-US" sz="1100" dirty="0"/>
              <a:t>은 노이즈 제거를 통해  </a:t>
            </a:r>
            <a:r>
              <a:rPr lang="en-US" altLang="ko-KR" sz="1100" b="1" dirty="0"/>
              <a:t>`</a:t>
            </a:r>
            <a:r>
              <a:rPr lang="en-US" altLang="ko-KR" sz="1100" b="1" dirty="0" err="1"/>
              <a:t>x_T</a:t>
            </a:r>
            <a:r>
              <a:rPr lang="en-US" altLang="ko-KR" sz="1100" b="1" dirty="0"/>
              <a:t>` (</a:t>
            </a:r>
            <a:r>
              <a:rPr lang="ko-KR" altLang="en-US" sz="1100" b="1" dirty="0"/>
              <a:t>완전한 노이즈</a:t>
            </a:r>
            <a:r>
              <a:rPr lang="en-US" altLang="ko-KR" sz="1100" b="1" dirty="0"/>
              <a:t>) → `x_0` (</a:t>
            </a:r>
            <a:r>
              <a:rPr lang="ko-KR" altLang="en-US" sz="1100" b="1" dirty="0"/>
              <a:t>원본 이미지</a:t>
            </a:r>
            <a:r>
              <a:rPr lang="en-US" altLang="ko-KR" sz="1100" b="1" dirty="0"/>
              <a:t>)</a:t>
            </a:r>
            <a:r>
              <a:rPr lang="ko-KR" altLang="en-US" sz="1100" dirty="0"/>
              <a:t>로 되돌리는 과정입니다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확산은 </a:t>
            </a:r>
            <a:r>
              <a:rPr lang="ko-KR" altLang="en-US" sz="1100" dirty="0" err="1"/>
              <a:t>정방향</a:t>
            </a:r>
            <a:r>
              <a:rPr lang="ko-KR" altLang="en-US" sz="1100" dirty="0"/>
              <a:t> 노이즈 추가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역확산은 </a:t>
            </a:r>
            <a:r>
              <a:rPr lang="ko-KR" altLang="en-US" sz="1100" b="1" dirty="0"/>
              <a:t>역방향으로 노이즈 제거</a:t>
            </a:r>
            <a:endParaRPr lang="ko-KR" altLang="en-US" sz="1100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→ 이 또한 신경망을 이용해 </a:t>
            </a:r>
            <a:r>
              <a:rPr lang="en-US" altLang="ko-KR" sz="1100" b="1" dirty="0"/>
              <a:t>`</a:t>
            </a:r>
            <a:r>
              <a:rPr lang="en-US" altLang="ko-KR" sz="1100" b="1" dirty="0" err="1"/>
              <a:t>pθ</a:t>
            </a:r>
            <a:r>
              <a:rPr lang="en-US" altLang="ko-KR" sz="1100" b="1" dirty="0"/>
              <a:t>(x_{t-1} | </a:t>
            </a:r>
            <a:r>
              <a:rPr lang="en-US" altLang="ko-KR" sz="1100" b="1" dirty="0" err="1"/>
              <a:t>x_t</a:t>
            </a:r>
            <a:r>
              <a:rPr lang="en-US" altLang="ko-KR" sz="1100" b="1" dirty="0"/>
              <a:t>)`</a:t>
            </a:r>
            <a:r>
              <a:rPr lang="ko-KR" altLang="en-US" sz="1100" b="1" dirty="0"/>
              <a:t>를 예측합니다</a:t>
            </a:r>
            <a:r>
              <a:rPr lang="en-US" altLang="ko-KR" sz="1100" b="1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AB8805-3F93-4FFD-A620-5D556825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38" y="2539379"/>
            <a:ext cx="4795433" cy="2209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711F44-D542-9482-39FC-E4DC1697A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002" y="2514125"/>
            <a:ext cx="5429208" cy="238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56470D-0851-543E-FA0E-7F685EFF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80" y="4165719"/>
            <a:ext cx="3269382" cy="7712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F3C76-63C6-2F33-C6E2-0B70A1BED558}"/>
              </a:ext>
            </a:extLst>
          </p:cNvPr>
          <p:cNvSpPr txBox="1"/>
          <p:nvPr/>
        </p:nvSpPr>
        <p:spPr>
          <a:xfrm>
            <a:off x="6221143" y="5208454"/>
            <a:ext cx="4928035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시간 </a:t>
            </a:r>
            <a:r>
              <a:rPr lang="en-US" altLang="ko-KR" sz="1100" dirty="0"/>
              <a:t>t</a:t>
            </a:r>
            <a:r>
              <a:rPr lang="ko-KR" altLang="en-US" sz="1100" dirty="0"/>
              <a:t>를 입력으로 제공 → 하나의 모델이 모든 단계 처리 가능</a:t>
            </a:r>
            <a:endParaRPr lang="en-US" altLang="ko-KR" sz="11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단순한 구조이지만 반복적으로 사용되어 강력한 생성 가능</a:t>
            </a:r>
          </a:p>
        </p:txBody>
      </p:sp>
    </p:spTree>
    <p:extLst>
      <p:ext uri="{BB962C8B-B14F-4D97-AF65-F5344CB8AC3E}">
        <p14:creationId xmlns:p14="http://schemas.microsoft.com/office/powerpoint/2010/main" val="94227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B0A3-4DC3-4C1D-0313-43D5C4DE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8AA0EB-F61D-4C19-2A6D-DF2A22FF96DF}"/>
              </a:ext>
            </a:extLst>
          </p:cNvPr>
          <p:cNvSpPr txBox="1"/>
          <p:nvPr/>
        </p:nvSpPr>
        <p:spPr>
          <a:xfrm>
            <a:off x="374841" y="395816"/>
            <a:ext cx="467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8.3 ELBO </a:t>
            </a:r>
            <a:r>
              <a:rPr lang="ko-KR" altLang="en-US" b="1" dirty="0"/>
              <a:t>계산 </a:t>
            </a:r>
            <a:r>
              <a:rPr lang="en-US" altLang="ko-KR" b="1" dirty="0"/>
              <a:t>(Evidence Lower Bound) 1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0DAA4-4D88-D792-9E49-EBB80B10F290}"/>
              </a:ext>
            </a:extLst>
          </p:cNvPr>
          <p:cNvSpPr txBox="1"/>
          <p:nvPr/>
        </p:nvSpPr>
        <p:spPr>
          <a:xfrm>
            <a:off x="521738" y="1125946"/>
            <a:ext cx="8487664" cy="1330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• </a:t>
            </a:r>
            <a:r>
              <a:rPr lang="ko-KR" altLang="en-US" sz="1100" b="1" dirty="0"/>
              <a:t>확산 모델도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처럼 확률 흐름 기반 학습 수행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• </a:t>
            </a:r>
            <a:r>
              <a:rPr lang="ko-KR" altLang="en-US" sz="1100" b="1" dirty="0"/>
              <a:t>로그 가능도 최대화 → 직접 계산 어려우므로 </a:t>
            </a:r>
            <a:r>
              <a:rPr lang="en-US" altLang="ko-KR" sz="1100" b="1" dirty="0"/>
              <a:t>ELBO </a:t>
            </a:r>
            <a:r>
              <a:rPr lang="ko-KR" altLang="en-US" sz="1100" b="1" dirty="0"/>
              <a:t>사용  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• </a:t>
            </a:r>
            <a:r>
              <a:rPr lang="ko-KR" altLang="en-US" sz="1100" b="1" dirty="0"/>
              <a:t>목표</a:t>
            </a:r>
            <a:r>
              <a:rPr lang="en-US" altLang="ko-KR" sz="1100" b="1" dirty="0"/>
              <a:t>: ELBO</a:t>
            </a:r>
            <a:r>
              <a:rPr lang="ko-KR" altLang="en-US" sz="1100" b="1" dirty="0"/>
              <a:t>를 최대화하여 모델을 학습함</a:t>
            </a:r>
          </a:p>
          <a:p>
            <a:pPr>
              <a:lnSpc>
                <a:spcPct val="150000"/>
              </a:lnSpc>
              <a:buNone/>
            </a:pPr>
            <a:endParaRPr lang="ko-KR" altLang="en-US" sz="1100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📌 결국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확산 모델도 </a:t>
            </a:r>
            <a:r>
              <a:rPr lang="en-US" altLang="ko-KR" sz="1100" b="1" dirty="0"/>
              <a:t>"</a:t>
            </a:r>
            <a:r>
              <a:rPr lang="ko-KR" altLang="en-US" sz="1100" b="1" dirty="0"/>
              <a:t>확률적으로 생성된 데이터가 얼마나 </a:t>
            </a:r>
            <a:r>
              <a:rPr lang="ko-KR" altLang="en-US" sz="1100" b="1" dirty="0" err="1"/>
              <a:t>그럴듯한가</a:t>
            </a:r>
            <a:r>
              <a:rPr lang="en-US" altLang="ko-KR" sz="1100" b="1" dirty="0"/>
              <a:t>?"</a:t>
            </a:r>
            <a:r>
              <a:rPr lang="ko-KR" altLang="en-US" sz="1100" b="1" dirty="0"/>
              <a:t>를 측정</a:t>
            </a:r>
            <a:endParaRPr lang="en-US" altLang="ko-KR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1BAAA9-13CF-9F2A-01FC-37645BEB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49" y="2992077"/>
            <a:ext cx="4662675" cy="29901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E67A659-9726-9110-FBC1-34725DBFA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3" y="3018871"/>
            <a:ext cx="3810100" cy="217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CBF5C2-EE46-C178-291E-6D9116D15BA9}"/>
              </a:ext>
            </a:extLst>
          </p:cNvPr>
          <p:cNvSpPr txBox="1"/>
          <p:nvPr/>
        </p:nvSpPr>
        <p:spPr>
          <a:xfrm>
            <a:off x="1325271" y="5362509"/>
            <a:ext cx="3434419" cy="578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[</a:t>
            </a:r>
            <a:r>
              <a:rPr lang="ko-KR" altLang="en-US" sz="1100" dirty="0"/>
              <a:t>잠재 변수 </a:t>
            </a:r>
            <a:r>
              <a:rPr lang="en-US" altLang="ko-KR" sz="1100" dirty="0"/>
              <a:t>z] → (Decoder </a:t>
            </a:r>
            <a:r>
              <a:rPr lang="en-US" altLang="ko-KR" sz="1100" dirty="0" err="1"/>
              <a:t>pθ</a:t>
            </a:r>
            <a:r>
              <a:rPr lang="en-US" altLang="ko-KR" sz="1100" dirty="0"/>
              <a:t>(</a:t>
            </a:r>
            <a:r>
              <a:rPr lang="en-US" altLang="ko-KR" sz="1100" dirty="0" err="1"/>
              <a:t>x|z</a:t>
            </a:r>
            <a:r>
              <a:rPr lang="en-US" altLang="ko-KR" sz="1100" dirty="0"/>
              <a:t>)) → [</a:t>
            </a:r>
            <a:r>
              <a:rPr lang="ko-KR" altLang="en-US" sz="1100" dirty="0"/>
              <a:t>관측 변수 </a:t>
            </a:r>
            <a:r>
              <a:rPr lang="en-US" altLang="ko-KR" sz="1100" dirty="0"/>
              <a:t>x]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[</a:t>
            </a:r>
            <a:r>
              <a:rPr lang="ko-KR" altLang="en-US" sz="1100" dirty="0"/>
              <a:t>관측 변수 </a:t>
            </a:r>
            <a:r>
              <a:rPr lang="en-US" altLang="ko-KR" sz="1100" dirty="0"/>
              <a:t>x] → (Encoder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z|x</a:t>
            </a:r>
            <a:r>
              <a:rPr lang="en-US" altLang="ko-KR" sz="1100" dirty="0"/>
              <a:t>)) → [</a:t>
            </a:r>
            <a:r>
              <a:rPr lang="ko-KR" altLang="en-US" sz="1100" dirty="0"/>
              <a:t>잠재 변수 </a:t>
            </a:r>
            <a:r>
              <a:rPr lang="en-US" altLang="ko-KR" sz="1100" dirty="0"/>
              <a:t>z]</a:t>
            </a:r>
          </a:p>
        </p:txBody>
      </p:sp>
    </p:spTree>
    <p:extLst>
      <p:ext uri="{BB962C8B-B14F-4D97-AF65-F5344CB8AC3E}">
        <p14:creationId xmlns:p14="http://schemas.microsoft.com/office/powerpoint/2010/main" val="50205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D8C9FA2-009A-49A0-A0BE-4F3E923A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76" y="1232237"/>
            <a:ext cx="3615103" cy="10426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17FC02E-2F79-7EF1-A676-32BE1D84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8" y="4428673"/>
            <a:ext cx="4492607" cy="7599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1524461-9221-5901-368A-43490876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812" y="5377660"/>
            <a:ext cx="1978518" cy="3797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F52006-DD98-D27D-FB1C-50B370C8C959}"/>
              </a:ext>
            </a:extLst>
          </p:cNvPr>
          <p:cNvSpPr txBox="1"/>
          <p:nvPr/>
        </p:nvSpPr>
        <p:spPr>
          <a:xfrm>
            <a:off x="340007" y="300807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8.3.1 </a:t>
            </a:r>
            <a:r>
              <a:rPr lang="ko-KR" altLang="en-US" b="1" dirty="0"/>
              <a:t>확산 모델의 </a:t>
            </a:r>
            <a:r>
              <a:rPr lang="en-US" altLang="ko-KR" b="1" dirty="0"/>
              <a:t>ELBO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93E81-8CDA-9E7B-14CB-72DB068D5EDA}"/>
                  </a:ext>
                </a:extLst>
              </p:cNvPr>
              <p:cNvSpPr txBox="1"/>
              <p:nvPr/>
            </p:nvSpPr>
            <p:spPr>
              <a:xfrm>
                <a:off x="477103" y="2221114"/>
                <a:ext cx="5442104" cy="853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확산 모델은 잠재 변수</a:t>
                </a:r>
                <a:r>
                  <a:rPr lang="en-US" altLang="ko-KR" sz="1100" dirty="0"/>
                  <a:t>(latent variable)</a:t>
                </a:r>
                <a:r>
                  <a:rPr lang="ko-KR" altLang="en-US" sz="1100" dirty="0"/>
                  <a:t>를 사용하는 구조로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이 잠재변수를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ko-KR" altLang="en-US" sz="1100" dirty="0"/>
                  <a:t>로 표현했습니다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여기서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sz="1100" dirty="0"/>
                  <a:t>는 모델이 정의한 결합분포</a:t>
                </a:r>
                <a:r>
                  <a:rPr lang="en-US" altLang="ko-KR" sz="1100" dirty="0"/>
                  <a:t>(joint distribution)</a:t>
                </a:r>
                <a:r>
                  <a:rPr lang="ko-KR" altLang="en-US" sz="1100" dirty="0"/>
                  <a:t>이며</a:t>
                </a:r>
                <a:r>
                  <a:rPr lang="en-US" altLang="ko-KR" sz="11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1100" dirty="0"/>
                  <a:t>는 근사 사후분포</a:t>
                </a:r>
                <a:r>
                  <a:rPr lang="en-US" altLang="ko-KR" sz="1100" dirty="0"/>
                  <a:t>(approximate posterior)</a:t>
                </a:r>
                <a:r>
                  <a:rPr lang="ko-KR" altLang="en-US" sz="1100" dirty="0"/>
                  <a:t>입니다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C93E81-8CDA-9E7B-14CB-72DB068D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3" y="2221114"/>
                <a:ext cx="5442104" cy="853695"/>
              </a:xfrm>
              <a:prstGeom prst="rect">
                <a:avLst/>
              </a:prstGeom>
              <a:blipFill>
                <a:blip r:embed="rId5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CC8A8F7-AB14-DB8F-6E2C-2347D4328531}"/>
              </a:ext>
            </a:extLst>
          </p:cNvPr>
          <p:cNvSpPr txBox="1"/>
          <p:nvPr/>
        </p:nvSpPr>
        <p:spPr>
          <a:xfrm>
            <a:off x="340007" y="3298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확산 모델에서의 </a:t>
            </a:r>
            <a:r>
              <a:rPr lang="en-US" altLang="ko-KR" dirty="0"/>
              <a:t>ELBO </a:t>
            </a:r>
            <a:r>
              <a:rPr lang="ko-KR" altLang="en-US" dirty="0"/>
              <a:t>변형과정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3F99D4-C089-6006-2A72-C5C4AD044207}"/>
              </a:ext>
            </a:extLst>
          </p:cNvPr>
          <p:cNvSpPr txBox="1"/>
          <p:nvPr/>
        </p:nvSpPr>
        <p:spPr>
          <a:xfrm>
            <a:off x="340007" y="783400"/>
            <a:ext cx="5707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확산 모델의 </a:t>
            </a:r>
            <a:r>
              <a:rPr lang="en-US" altLang="ko-KR" dirty="0"/>
              <a:t>ELBO </a:t>
            </a:r>
            <a:r>
              <a:rPr lang="ko-KR" altLang="en-US" dirty="0"/>
              <a:t>정의 </a:t>
            </a:r>
            <a:r>
              <a:rPr lang="en-US" altLang="ko-KR" dirty="0"/>
              <a:t>(Evidence Lower Bound)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F6F0A2-537D-60C3-7801-93F41B6CB67E}"/>
                  </a:ext>
                </a:extLst>
              </p:cNvPr>
              <p:cNvSpPr txBox="1"/>
              <p:nvPr/>
            </p:nvSpPr>
            <p:spPr>
              <a:xfrm>
                <a:off x="427092" y="3716172"/>
                <a:ext cx="5442104" cy="82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확산 모델에서는 원본 데이터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$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$</m:t>
                    </m:r>
                  </m:oMath>
                </a14:m>
                <a:r>
                  <a:rPr lang="ko-KR" altLang="en-US" sz="1100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sz="1100" dirty="0"/>
                  <a:t>으로 바꾸고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확산 과정</a:t>
                </a:r>
                <a:r>
                  <a:rPr lang="en-US" altLang="ko-KR" sz="1100" dirty="0"/>
                  <a:t>(diffusion process)</a:t>
                </a:r>
                <a:r>
                  <a:rPr lang="ko-KR" altLang="en-US" sz="1100" dirty="0"/>
                  <a:t>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ko-KR" sz="11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1100" dirty="0"/>
                  <a:t>의 노이즈가 점차 추가된 샘플들을 생성합니다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그러면 </a:t>
                </a:r>
                <a:r>
                  <a:rPr lang="en-US" altLang="ko-KR" sz="1100" dirty="0"/>
                  <a:t>ELBO</a:t>
                </a:r>
                <a:r>
                  <a:rPr lang="ko-KR" altLang="en-US" sz="1100" dirty="0"/>
                  <a:t>는 다음과 같이 다시 쓸 수 있습니다</a:t>
                </a:r>
                <a:r>
                  <a:rPr lang="en-US" altLang="ko-KR" sz="1100" dirty="0"/>
                  <a:t>: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F6F0A2-537D-60C3-7801-93F41B6C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2" y="3716172"/>
                <a:ext cx="5442104" cy="821379"/>
              </a:xfrm>
              <a:prstGeom prst="rect">
                <a:avLst/>
              </a:prstGeom>
              <a:blipFill>
                <a:blip r:embed="rId6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16FDC-0AC3-7C92-7C9F-596B57887745}"/>
                  </a:ext>
                </a:extLst>
              </p:cNvPr>
              <p:cNvSpPr txBox="1"/>
              <p:nvPr/>
            </p:nvSpPr>
            <p:spPr>
              <a:xfrm>
                <a:off x="427092" y="5128432"/>
                <a:ext cx="5442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/>
                  <a:t>위 식에서 매개변수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sz="1100" dirty="0"/>
                  <a:t>는 생략되었으며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편의상 다음과 같은 표기법을 사용했습니다</a:t>
                </a:r>
                <a:r>
                  <a:rPr lang="en-US" altLang="ko-KR" sz="1100" dirty="0"/>
                  <a:t>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B16FDC-0AC3-7C92-7C9F-596B57887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2" y="5128432"/>
                <a:ext cx="5442104" cy="261610"/>
              </a:xfrm>
              <a:prstGeom prst="rect">
                <a:avLst/>
              </a:prstGeom>
              <a:blipFill>
                <a:blip r:embed="rId7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D501B94-0082-D9B3-935C-B9E4AB498C96}"/>
              </a:ext>
            </a:extLst>
          </p:cNvPr>
          <p:cNvSpPr txBox="1"/>
          <p:nvPr/>
        </p:nvSpPr>
        <p:spPr>
          <a:xfrm>
            <a:off x="6339337" y="783400"/>
            <a:ext cx="6207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3. ELBO</a:t>
            </a:r>
            <a:r>
              <a:rPr lang="ko-KR" altLang="en-US" dirty="0"/>
              <a:t>의 식 전개과정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09BC4-AB71-F311-D321-ECE431CF0DAC}"/>
              </a:ext>
            </a:extLst>
          </p:cNvPr>
          <p:cNvSpPr txBox="1"/>
          <p:nvPr/>
        </p:nvSpPr>
        <p:spPr>
          <a:xfrm>
            <a:off x="6474801" y="1224228"/>
            <a:ext cx="5442104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확산 모델에서 </a:t>
            </a:r>
            <a:r>
              <a:rPr lang="en-US" altLang="ko-KR" sz="1100" dirty="0"/>
              <a:t>ELBO</a:t>
            </a:r>
            <a:r>
              <a:rPr lang="ko-KR" altLang="en-US" sz="1100" dirty="0"/>
              <a:t>를 더욱 구체적으로 전개하기 위해</a:t>
            </a:r>
            <a:r>
              <a:rPr lang="en-US" altLang="ko-KR" sz="1100" dirty="0"/>
              <a:t>, </a:t>
            </a:r>
            <a:r>
              <a:rPr lang="ko-KR" altLang="en-US" sz="1100" dirty="0"/>
              <a:t>우선 확률 분포를 </a:t>
            </a:r>
            <a:r>
              <a:rPr lang="ko-KR" altLang="en-US" sz="1100" dirty="0" err="1"/>
              <a:t>마르코프</a:t>
            </a:r>
            <a:r>
              <a:rPr lang="ko-KR" altLang="en-US" sz="1100" dirty="0"/>
              <a:t> 성질</a:t>
            </a:r>
            <a:r>
              <a:rPr lang="en-US" altLang="ko-KR" sz="1100" dirty="0"/>
              <a:t>(Markov property)</a:t>
            </a:r>
            <a:r>
              <a:rPr lang="ko-KR" altLang="en-US" sz="1100" dirty="0"/>
              <a:t>에 따라 다음과 같이 표현합니다</a:t>
            </a:r>
            <a:r>
              <a:rPr lang="en-US" altLang="ko-KR" sz="1100" dirty="0"/>
              <a:t>: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8C193E-F340-8BFA-B235-1DFB60D0E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986" y="2165064"/>
            <a:ext cx="5524500" cy="144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1E980AF-0DEB-B96A-C8EF-65D27BE07D5F}"/>
              </a:ext>
            </a:extLst>
          </p:cNvPr>
          <p:cNvSpPr txBox="1"/>
          <p:nvPr/>
        </p:nvSpPr>
        <p:spPr>
          <a:xfrm>
            <a:off x="6460522" y="1903454"/>
            <a:ext cx="5442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① 결합확률분포의 분해 </a:t>
            </a:r>
            <a:r>
              <a:rPr lang="en-US" altLang="ko-KR" sz="1100" dirty="0"/>
              <a:t>(Markov Property </a:t>
            </a:r>
            <a:r>
              <a:rPr lang="ko-KR" altLang="en-US" sz="1100" dirty="0"/>
              <a:t>활용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95E9A91-A3F9-F6EC-2EDC-09C46824B1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415"/>
          <a:stretch/>
        </p:blipFill>
        <p:spPr>
          <a:xfrm>
            <a:off x="914449" y="5672052"/>
            <a:ext cx="4954747" cy="75995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9092361-CD05-9150-B553-7B645815C5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2730" y="4432504"/>
            <a:ext cx="1937688" cy="6503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FE9AD0F-983C-B6E3-A994-623F84FDABCF}"/>
              </a:ext>
            </a:extLst>
          </p:cNvPr>
          <p:cNvSpPr txBox="1"/>
          <p:nvPr/>
        </p:nvSpPr>
        <p:spPr>
          <a:xfrm>
            <a:off x="6474801" y="3764191"/>
            <a:ext cx="5442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② 근사 사후분포의 분해 </a:t>
            </a:r>
            <a:r>
              <a:rPr lang="en-US" altLang="ko-KR" sz="1100" dirty="0"/>
              <a:t>(Forward </a:t>
            </a:r>
            <a:r>
              <a:rPr lang="ko-KR" altLang="en-US" sz="1100" dirty="0"/>
              <a:t>확산 과정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30A3AC-83DD-06D3-8AA1-C04FDE8F6258}"/>
                  </a:ext>
                </a:extLst>
              </p:cNvPr>
              <p:cNvSpPr txBox="1"/>
              <p:nvPr/>
            </p:nvSpPr>
            <p:spPr>
              <a:xfrm>
                <a:off x="6474801" y="4077890"/>
                <a:ext cx="5442104" cy="285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/>
                  <a:t>근사 사후분포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ko-KR" sz="110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100" dirty="0"/>
                  <a:t>또한 </a:t>
                </a:r>
                <a:r>
                  <a:rPr lang="ko-KR" altLang="en-US" sz="1100" dirty="0" err="1"/>
                  <a:t>마르코프</a:t>
                </a:r>
                <a:r>
                  <a:rPr lang="ko-KR" altLang="en-US" sz="1100" dirty="0"/>
                  <a:t> 성질로 인해 다음처럼 쓸 수 있습니다</a:t>
                </a:r>
                <a:r>
                  <a:rPr lang="en-US" altLang="ko-KR" sz="1100" dirty="0"/>
                  <a:t>: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30A3AC-83DD-06D3-8AA1-C04FDE8F6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01" y="4077890"/>
                <a:ext cx="5442104" cy="285912"/>
              </a:xfrm>
              <a:prstGeom prst="rect">
                <a:avLst/>
              </a:prstGeom>
              <a:blipFill>
                <a:blip r:embed="rId11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24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DA036-E52C-7A5F-9CC6-12C2C7DB8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3787A4-BFB5-772A-BB9F-D19E54AF3E60}"/>
              </a:ext>
            </a:extLst>
          </p:cNvPr>
          <p:cNvSpPr txBox="1"/>
          <p:nvPr/>
        </p:nvSpPr>
        <p:spPr>
          <a:xfrm>
            <a:off x="473529" y="602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4. ELBO</a:t>
            </a:r>
            <a:r>
              <a:rPr lang="ko-KR" altLang="en-US" dirty="0"/>
              <a:t>를 다시 표현 </a:t>
            </a:r>
            <a:r>
              <a:rPr lang="en-US" altLang="ko-KR" dirty="0"/>
              <a:t>(</a:t>
            </a:r>
            <a:r>
              <a:rPr lang="ko-KR" altLang="en-US" dirty="0"/>
              <a:t>최종 형태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E82FD-0FA4-AADD-6FB8-48D30A6101B0}"/>
              </a:ext>
            </a:extLst>
          </p:cNvPr>
          <p:cNvSpPr txBox="1"/>
          <p:nvPr/>
        </p:nvSpPr>
        <p:spPr>
          <a:xfrm>
            <a:off x="737449" y="1255092"/>
            <a:ext cx="5442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위의 분해된 식들을 </a:t>
            </a:r>
            <a:r>
              <a:rPr lang="en-US" altLang="ko-KR" sz="1100" dirty="0"/>
              <a:t>ELBO </a:t>
            </a:r>
            <a:r>
              <a:rPr lang="ko-KR" altLang="en-US" sz="1100" dirty="0"/>
              <a:t>식에 적용하면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A0D84D-5AC7-3728-883F-091CDFBF7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4" y="1524497"/>
            <a:ext cx="4425159" cy="7892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E641AF-D2D4-3967-A260-CD06403F10E4}"/>
              </a:ext>
            </a:extLst>
          </p:cNvPr>
          <p:cNvSpPr txBox="1"/>
          <p:nvPr/>
        </p:nvSpPr>
        <p:spPr>
          <a:xfrm>
            <a:off x="751336" y="4082634"/>
            <a:ext cx="574480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우리가 관심있는 모델의 파라미터 𝜃와 관련된 항만 남기고 나머지는 상수로 처리하면</a:t>
            </a:r>
            <a:r>
              <a:rPr lang="en-US" altLang="ko-KR" sz="1100" dirty="0"/>
              <a:t>, </a:t>
            </a:r>
            <a:r>
              <a:rPr lang="ko-KR" altLang="en-US" sz="1100" dirty="0"/>
              <a:t>다음과 같은 목적함수</a:t>
            </a:r>
            <a:r>
              <a:rPr lang="en-US" altLang="ko-KR" sz="1100" dirty="0"/>
              <a:t>(objective function)</a:t>
            </a:r>
            <a:r>
              <a:rPr lang="ko-KR" altLang="en-US" sz="1100" dirty="0"/>
              <a:t>를 얻습니다</a:t>
            </a:r>
            <a:r>
              <a:rPr lang="en-US" altLang="ko-KR" sz="110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5995B-8141-7F07-A9E3-AEDAA1038A09}"/>
              </a:ext>
            </a:extLst>
          </p:cNvPr>
          <p:cNvSpPr txBox="1"/>
          <p:nvPr/>
        </p:nvSpPr>
        <p:spPr>
          <a:xfrm>
            <a:off x="737449" y="2431221"/>
            <a:ext cx="5442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이 식을 두 항으로 나누면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AA85F2B-71B4-D263-CAB7-788FE68E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6" y="4890634"/>
            <a:ext cx="5263244" cy="736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69ED3B-D9F6-F435-633F-1A168B821CE1}"/>
                  </a:ext>
                </a:extLst>
              </p:cNvPr>
              <p:cNvSpPr txBox="1"/>
              <p:nvPr/>
            </p:nvSpPr>
            <p:spPr>
              <a:xfrm>
                <a:off x="751337" y="5993891"/>
                <a:ext cx="544210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100" dirty="0"/>
                  <a:t>이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sz="1100" dirty="0"/>
                  <a:t>를 최대화하는 것이 목적입니다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69ED3B-D9F6-F435-633F-1A168B821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37" y="5993891"/>
                <a:ext cx="5442104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FD89C5F4-AC53-8211-BB3C-E31D2556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084"/>
          <a:stretch/>
        </p:blipFill>
        <p:spPr>
          <a:xfrm>
            <a:off x="1069464" y="2838643"/>
            <a:ext cx="4931229" cy="12597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66873F6-B7C3-8E51-9E07-D465CF20E7B3}"/>
              </a:ext>
            </a:extLst>
          </p:cNvPr>
          <p:cNvSpPr txBox="1"/>
          <p:nvPr/>
        </p:nvSpPr>
        <p:spPr>
          <a:xfrm>
            <a:off x="6694714" y="605165"/>
            <a:ext cx="5295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근사값 계산을 위한 가정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5DE4972-BD4D-FCC3-942A-E201034E5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19" y="1810892"/>
            <a:ext cx="2324161" cy="7511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B8C78A5-5B2B-289A-8726-9EF254B2046F}"/>
                  </a:ext>
                </a:extLst>
              </p:cNvPr>
              <p:cNvSpPr txBox="1"/>
              <p:nvPr/>
            </p:nvSpPr>
            <p:spPr>
              <a:xfrm>
                <a:off x="6760139" y="1191780"/>
                <a:ext cx="5165049" cy="567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확산 모델에서는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1100" dirty="0"/>
                  <a:t>를 한 번 생성하고 몬테카를로</a:t>
                </a:r>
                <a:r>
                  <a:rPr lang="en-US" altLang="ko-KR" sz="1100" dirty="0"/>
                  <a:t>(Monte Carlo) </a:t>
                </a:r>
                <a:r>
                  <a:rPr lang="ko-KR" altLang="en-US" sz="1100" dirty="0"/>
                  <a:t>방법을 사용하여 </a:t>
                </a:r>
                <a:r>
                  <a:rPr lang="ko-KR" altLang="en-US" sz="1100" dirty="0" err="1"/>
                  <a:t>기댓값을</a:t>
                </a:r>
                <a:r>
                  <a:rPr lang="ko-KR" altLang="en-US" sz="1100" dirty="0"/>
                  <a:t> 근사적으로 구합니다</a:t>
                </a:r>
                <a:r>
                  <a:rPr lang="en-US" altLang="ko-KR" sz="1100" dirty="0"/>
                  <a:t>. </a:t>
                </a:r>
                <a:r>
                  <a:rPr lang="ko-KR" altLang="en-US" sz="1100" dirty="0"/>
                  <a:t>즉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다음과 같은 방식입니다</a:t>
                </a:r>
                <a:r>
                  <a:rPr lang="en-US" altLang="ko-KR" sz="1100" dirty="0"/>
                  <a:t>: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B8C78A5-5B2B-289A-8726-9EF254B20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39" y="1191780"/>
                <a:ext cx="5165049" cy="567463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463BEC-ACF4-882D-A59F-E1E91532383E}"/>
                  </a:ext>
                </a:extLst>
              </p:cNvPr>
              <p:cNvSpPr txBox="1"/>
              <p:nvPr/>
            </p:nvSpPr>
            <p:spPr>
              <a:xfrm>
                <a:off x="6760139" y="2613675"/>
                <a:ext cx="5165049" cy="56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sz="1100" dirty="0"/>
                  <a:t>을 확산과정을 통해 미리 생성합니다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dirty="0"/>
                  <a:t>- </a:t>
                </a:r>
                <a:r>
                  <a:rPr lang="ko-KR" altLang="en-US" sz="1100" dirty="0"/>
                  <a:t>각 시각에서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11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100" i="1" dirty="0" err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100" i="1" dirty="0" err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1100" dirty="0"/>
                  <a:t>을 신경망</a:t>
                </a:r>
                <a:r>
                  <a:rPr lang="en-US" altLang="ko-KR" sz="1100" dirty="0"/>
                  <a:t>(Neural network)</a:t>
                </a:r>
                <a:r>
                  <a:rPr lang="ko-KR" altLang="en-US" sz="1100" dirty="0"/>
                  <a:t>을 통해 추정합니다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463BEC-ACF4-882D-A59F-E1E915323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39" y="2613675"/>
                <a:ext cx="5165049" cy="56791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3194F0-5A00-EC1A-C672-EFDD56A336D8}"/>
                  </a:ext>
                </a:extLst>
              </p:cNvPr>
              <p:cNvSpPr txBox="1"/>
              <p:nvPr/>
            </p:nvSpPr>
            <p:spPr>
              <a:xfrm>
                <a:off x="6760139" y="3392682"/>
                <a:ext cx="5165049" cy="567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dirty="0"/>
                  <a:t>여기서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노이즈가 추가된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100" dirty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100" dirty="0"/>
                  <a:t>을 예측하는 분포를 </a:t>
                </a:r>
                <a:r>
                  <a:rPr lang="ko-KR" altLang="en-US" sz="1100" dirty="0" err="1"/>
                  <a:t>가우시안</a:t>
                </a:r>
                <a:r>
                  <a:rPr lang="ko-KR" altLang="en-US" sz="1100" dirty="0"/>
                  <a:t> 정규분포로 가정하여</a:t>
                </a:r>
                <a:r>
                  <a:rPr lang="en-US" altLang="ko-KR" sz="1100" dirty="0"/>
                  <a:t>: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3194F0-5A00-EC1A-C672-EFDD56A33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39" y="3392682"/>
                <a:ext cx="5165049" cy="567463"/>
              </a:xfrm>
              <a:prstGeom prst="rect">
                <a:avLst/>
              </a:prstGeom>
              <a:blipFill>
                <a:blip r:embed="rId9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2ACDA05-2FF1-8ED0-231E-9BCADE1125D5}"/>
              </a:ext>
            </a:extLst>
          </p:cNvPr>
          <p:cNvSpPr txBox="1"/>
          <p:nvPr/>
        </p:nvSpPr>
        <p:spPr>
          <a:xfrm>
            <a:off x="6760139" y="4464924"/>
            <a:ext cx="516504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다음의 분포를 정의합니다</a:t>
            </a:r>
            <a:r>
              <a:rPr lang="en-US" altLang="ko-KR" sz="1100" dirty="0"/>
              <a:t>: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63DB53A-AA51-4BB9-A773-65D7AD2ED7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2109" y="3922044"/>
            <a:ext cx="2503780" cy="49531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D034B4A-5985-C539-4260-00F351B76B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6793" y="4890634"/>
            <a:ext cx="2634412" cy="5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57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2127</Words>
  <Application>Microsoft Office PowerPoint</Application>
  <PresentationFormat>와이드스크린</PresentationFormat>
  <Paragraphs>221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Minho Jang</dc:creator>
  <cp:lastModifiedBy>Minho Jang</cp:lastModifiedBy>
  <cp:revision>2</cp:revision>
  <dcterms:created xsi:type="dcterms:W3CDTF">2025-04-18T22:56:14Z</dcterms:created>
  <dcterms:modified xsi:type="dcterms:W3CDTF">2025-04-26T02:49:37Z</dcterms:modified>
</cp:coreProperties>
</file>